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9"/>
  </p:notesMasterIdLst>
  <p:sldIdLst>
    <p:sldId id="256" r:id="rId2"/>
    <p:sldId id="257" r:id="rId3"/>
    <p:sldId id="258" r:id="rId4"/>
    <p:sldId id="259" r:id="rId5"/>
    <p:sldId id="260" r:id="rId6"/>
    <p:sldId id="261" r:id="rId7"/>
    <p:sldId id="262" r:id="rId8"/>
    <p:sldId id="263" r:id="rId9"/>
    <p:sldId id="278" r:id="rId10"/>
    <p:sldId id="277" r:id="rId11"/>
    <p:sldId id="276" r:id="rId12"/>
    <p:sldId id="279" r:id="rId13"/>
    <p:sldId id="264" r:id="rId14"/>
    <p:sldId id="265" r:id="rId15"/>
    <p:sldId id="266" r:id="rId16"/>
    <p:sldId id="267" r:id="rId17"/>
    <p:sldId id="280" r:id="rId18"/>
    <p:sldId id="268" r:id="rId19"/>
    <p:sldId id="269" r:id="rId20"/>
    <p:sldId id="270" r:id="rId21"/>
    <p:sldId id="271" r:id="rId22"/>
    <p:sldId id="272" r:id="rId23"/>
    <p:sldId id="273" r:id="rId24"/>
    <p:sldId id="274" r:id="rId25"/>
    <p:sldId id="281" r:id="rId26"/>
    <p:sldId id="282" r:id="rId27"/>
    <p:sldId id="275" r:id="rId28"/>
  </p:sldIdLst>
  <p:sldSz cx="9144000" cy="5143500" type="screen16x9"/>
  <p:notesSz cx="6858000" cy="9144000"/>
  <p:embeddedFontLst>
    <p:embeddedFont>
      <p:font typeface="Average" panose="020B0604020202020204" charset="0"/>
      <p:regular r:id="rId30"/>
    </p:embeddedFont>
    <p:embeddedFont>
      <p:font typeface="Lato" panose="020F0502020204030203" pitchFamily="34" charset="0"/>
      <p:regular r:id="rId31"/>
      <p:bold r:id="rId32"/>
      <p:italic r:id="rId33"/>
      <p:boldItalic r:id="rId34"/>
    </p:embeddedFont>
    <p:embeddedFont>
      <p:font typeface="Montserrat" panose="00000500000000000000" pitchFamily="2" charset="0"/>
      <p:regular r:id="rId35"/>
      <p:bold r:id="rId36"/>
      <p:italic r:id="rId37"/>
      <p:boldItalic r:id="rId38"/>
    </p:embeddedFont>
    <p:embeddedFont>
      <p:font typeface="Roboto Mono" panose="00000009000000000000" pitchFamily="49"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90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2.fntdata"/></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a:extLst>
            <a:ext uri="{FF2B5EF4-FFF2-40B4-BE49-F238E27FC236}">
              <a16:creationId xmlns:a16="http://schemas.microsoft.com/office/drawing/2014/main" id="{5364C699-046D-E381-2F32-C09DDB3741D4}"/>
            </a:ext>
          </a:extLst>
        </p:cNvPr>
        <p:cNvGrpSpPr/>
        <p:nvPr/>
      </p:nvGrpSpPr>
      <p:grpSpPr>
        <a:xfrm>
          <a:off x="0" y="0"/>
          <a:ext cx="0" cy="0"/>
          <a:chOff x="0" y="0"/>
          <a:chExt cx="0" cy="0"/>
        </a:xfrm>
      </p:grpSpPr>
      <p:sp>
        <p:nvSpPr>
          <p:cNvPr id="256" name="Google Shape;256;g32f77faa051_0_67:notes">
            <a:extLst>
              <a:ext uri="{FF2B5EF4-FFF2-40B4-BE49-F238E27FC236}">
                <a16:creationId xmlns:a16="http://schemas.microsoft.com/office/drawing/2014/main" id="{B60CAC18-AEFE-8B19-27CD-384D3B5F62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2f77faa051_0_67:notes">
            <a:extLst>
              <a:ext uri="{FF2B5EF4-FFF2-40B4-BE49-F238E27FC236}">
                <a16:creationId xmlns:a16="http://schemas.microsoft.com/office/drawing/2014/main" id="{B36076AF-299D-5448-071E-A466EFF50C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0754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a:extLst>
            <a:ext uri="{FF2B5EF4-FFF2-40B4-BE49-F238E27FC236}">
              <a16:creationId xmlns:a16="http://schemas.microsoft.com/office/drawing/2014/main" id="{888C79CA-3FBE-38A6-420E-E94DFEBF652A}"/>
            </a:ext>
          </a:extLst>
        </p:cNvPr>
        <p:cNvGrpSpPr/>
        <p:nvPr/>
      </p:nvGrpSpPr>
      <p:grpSpPr>
        <a:xfrm>
          <a:off x="0" y="0"/>
          <a:ext cx="0" cy="0"/>
          <a:chOff x="0" y="0"/>
          <a:chExt cx="0" cy="0"/>
        </a:xfrm>
      </p:grpSpPr>
      <p:sp>
        <p:nvSpPr>
          <p:cNvPr id="256" name="Google Shape;256;g32f77faa051_0_67:notes">
            <a:extLst>
              <a:ext uri="{FF2B5EF4-FFF2-40B4-BE49-F238E27FC236}">
                <a16:creationId xmlns:a16="http://schemas.microsoft.com/office/drawing/2014/main" id="{22D934B8-F7D7-FEBD-E990-36026983F5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2f77faa051_0_67:notes">
            <a:extLst>
              <a:ext uri="{FF2B5EF4-FFF2-40B4-BE49-F238E27FC236}">
                <a16:creationId xmlns:a16="http://schemas.microsoft.com/office/drawing/2014/main" id="{DC64B70C-2A45-2741-FE3B-3DE18B4560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71871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a:extLst>
            <a:ext uri="{FF2B5EF4-FFF2-40B4-BE49-F238E27FC236}">
              <a16:creationId xmlns:a16="http://schemas.microsoft.com/office/drawing/2014/main" id="{1B894D4D-9275-5FAE-3F54-203F055AE17D}"/>
            </a:ext>
          </a:extLst>
        </p:cNvPr>
        <p:cNvGrpSpPr/>
        <p:nvPr/>
      </p:nvGrpSpPr>
      <p:grpSpPr>
        <a:xfrm>
          <a:off x="0" y="0"/>
          <a:ext cx="0" cy="0"/>
          <a:chOff x="0" y="0"/>
          <a:chExt cx="0" cy="0"/>
        </a:xfrm>
      </p:grpSpPr>
      <p:sp>
        <p:nvSpPr>
          <p:cNvPr id="256" name="Google Shape;256;g32f77faa051_0_67:notes">
            <a:extLst>
              <a:ext uri="{FF2B5EF4-FFF2-40B4-BE49-F238E27FC236}">
                <a16:creationId xmlns:a16="http://schemas.microsoft.com/office/drawing/2014/main" id="{F605C468-1FCF-BE7C-E2DC-4269EE38B6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2f77faa051_0_67:notes">
            <a:extLst>
              <a:ext uri="{FF2B5EF4-FFF2-40B4-BE49-F238E27FC236}">
                <a16:creationId xmlns:a16="http://schemas.microsoft.com/office/drawing/2014/main" id="{F210F461-9832-5ABB-E6EE-12BFB24290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74495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f87997393_0_1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f87997393_0_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32ddc2e904b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32ddc2e904b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32f77faa051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32f77faa05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32f77faa05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32f77faa05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a:extLst>
            <a:ext uri="{FF2B5EF4-FFF2-40B4-BE49-F238E27FC236}">
              <a16:creationId xmlns:a16="http://schemas.microsoft.com/office/drawing/2014/main" id="{7813A19F-786D-4C52-7D84-20689DBC6FF8}"/>
            </a:ext>
          </a:extLst>
        </p:cNvPr>
        <p:cNvGrpSpPr/>
        <p:nvPr/>
      </p:nvGrpSpPr>
      <p:grpSpPr>
        <a:xfrm>
          <a:off x="0" y="0"/>
          <a:ext cx="0" cy="0"/>
          <a:chOff x="0" y="0"/>
          <a:chExt cx="0" cy="0"/>
        </a:xfrm>
      </p:grpSpPr>
      <p:sp>
        <p:nvSpPr>
          <p:cNvPr id="308" name="Google Shape;308;g32f77faa051_0_14:notes">
            <a:extLst>
              <a:ext uri="{FF2B5EF4-FFF2-40B4-BE49-F238E27FC236}">
                <a16:creationId xmlns:a16="http://schemas.microsoft.com/office/drawing/2014/main" id="{8593E447-413C-0F79-B9D1-19C16CDA0C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32f77faa051_0_14:notes">
            <a:extLst>
              <a:ext uri="{FF2B5EF4-FFF2-40B4-BE49-F238E27FC236}">
                <a16:creationId xmlns:a16="http://schemas.microsoft.com/office/drawing/2014/main" id="{DBAEC670-5102-4C3E-8E19-0A299448D5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47077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32f77faa05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32f77faa05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32f77faa051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32f77faa05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2f77faa051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2f77faa051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32f77faa051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32f77faa051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32f77faa051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32f77faa051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32f77faa051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32f77faa051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32f77faa051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32f77faa051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a:extLst>
            <a:ext uri="{FF2B5EF4-FFF2-40B4-BE49-F238E27FC236}">
              <a16:creationId xmlns:a16="http://schemas.microsoft.com/office/drawing/2014/main" id="{17286B06-FC1B-83D1-2F4B-F24313A1B06A}"/>
            </a:ext>
          </a:extLst>
        </p:cNvPr>
        <p:cNvGrpSpPr/>
        <p:nvPr/>
      </p:nvGrpSpPr>
      <p:grpSpPr>
        <a:xfrm>
          <a:off x="0" y="0"/>
          <a:ext cx="0" cy="0"/>
          <a:chOff x="0" y="0"/>
          <a:chExt cx="0" cy="0"/>
        </a:xfrm>
      </p:grpSpPr>
      <p:sp>
        <p:nvSpPr>
          <p:cNvPr id="350" name="Google Shape;350;g32f77faa051_0_41:notes">
            <a:extLst>
              <a:ext uri="{FF2B5EF4-FFF2-40B4-BE49-F238E27FC236}">
                <a16:creationId xmlns:a16="http://schemas.microsoft.com/office/drawing/2014/main" id="{C51A1242-C954-3DEB-748F-88CA9FFD9A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32f77faa051_0_41:notes">
            <a:extLst>
              <a:ext uri="{FF2B5EF4-FFF2-40B4-BE49-F238E27FC236}">
                <a16:creationId xmlns:a16="http://schemas.microsoft.com/office/drawing/2014/main" id="{EE5B4A69-3941-FCFC-27D8-300E5D5618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74153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a:extLst>
            <a:ext uri="{FF2B5EF4-FFF2-40B4-BE49-F238E27FC236}">
              <a16:creationId xmlns:a16="http://schemas.microsoft.com/office/drawing/2014/main" id="{530BFF8E-89A2-3627-D7FE-B8CD48D023FE}"/>
            </a:ext>
          </a:extLst>
        </p:cNvPr>
        <p:cNvGrpSpPr/>
        <p:nvPr/>
      </p:nvGrpSpPr>
      <p:grpSpPr>
        <a:xfrm>
          <a:off x="0" y="0"/>
          <a:ext cx="0" cy="0"/>
          <a:chOff x="0" y="0"/>
          <a:chExt cx="0" cy="0"/>
        </a:xfrm>
      </p:grpSpPr>
      <p:sp>
        <p:nvSpPr>
          <p:cNvPr id="350" name="Google Shape;350;g32f77faa051_0_41:notes">
            <a:extLst>
              <a:ext uri="{FF2B5EF4-FFF2-40B4-BE49-F238E27FC236}">
                <a16:creationId xmlns:a16="http://schemas.microsoft.com/office/drawing/2014/main" id="{40A857FD-53C8-6C44-CD9E-C2D60C4FFD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32f77faa051_0_41:notes">
            <a:extLst>
              <a:ext uri="{FF2B5EF4-FFF2-40B4-BE49-F238E27FC236}">
                <a16:creationId xmlns:a16="http://schemas.microsoft.com/office/drawing/2014/main" id="{1A22EC50-A343-3860-4A08-FF1EB91D638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47022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32ddc2e904b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32ddc2e904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2f77faa051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2f77faa05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a:extLst>
            <a:ext uri="{FF2B5EF4-FFF2-40B4-BE49-F238E27FC236}">
              <a16:creationId xmlns:a16="http://schemas.microsoft.com/office/drawing/2014/main" id="{F2AE7CD6-9C81-3C88-72D4-4C5572496145}"/>
            </a:ext>
          </a:extLst>
        </p:cNvPr>
        <p:cNvGrpSpPr/>
        <p:nvPr/>
      </p:nvGrpSpPr>
      <p:grpSpPr>
        <a:xfrm>
          <a:off x="0" y="0"/>
          <a:ext cx="0" cy="0"/>
          <a:chOff x="0" y="0"/>
          <a:chExt cx="0" cy="0"/>
        </a:xfrm>
      </p:grpSpPr>
      <p:sp>
        <p:nvSpPr>
          <p:cNvPr id="256" name="Google Shape;256;g32f77faa051_0_67:notes">
            <a:extLst>
              <a:ext uri="{FF2B5EF4-FFF2-40B4-BE49-F238E27FC236}">
                <a16:creationId xmlns:a16="http://schemas.microsoft.com/office/drawing/2014/main" id="{D4565971-CFD9-E9FB-D25D-39A8CDD8B8B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2f77faa051_0_67:notes">
            <a:extLst>
              <a:ext uri="{FF2B5EF4-FFF2-40B4-BE49-F238E27FC236}">
                <a16:creationId xmlns:a16="http://schemas.microsoft.com/office/drawing/2014/main" id="{E6BC8BE4-83E0-9146-96EF-587ECCD21E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06154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hyperlink" Target="https://www.milesweb.in/hosting-faqs/webmail-for-outlook-step-by-step-guide/"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362950" y="21275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dk1"/>
                </a:solidFill>
              </a:rPr>
              <a:t>Mail working and troubleshooting</a:t>
            </a:r>
            <a:endParaRPr b="1">
              <a:solidFill>
                <a:schemeClr val="dk1"/>
              </a:solidFill>
            </a:endParaRPr>
          </a:p>
        </p:txBody>
      </p:sp>
      <p:sp>
        <p:nvSpPr>
          <p:cNvPr id="229" name="Google Shape;229;p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A brief explanation.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8">
          <a:extLst>
            <a:ext uri="{FF2B5EF4-FFF2-40B4-BE49-F238E27FC236}">
              <a16:creationId xmlns:a16="http://schemas.microsoft.com/office/drawing/2014/main" id="{8CC3C2B7-3B17-6E80-C97C-F7C09A9CDCDA}"/>
            </a:ext>
          </a:extLst>
        </p:cNvPr>
        <p:cNvGrpSpPr/>
        <p:nvPr/>
      </p:nvGrpSpPr>
      <p:grpSpPr>
        <a:xfrm>
          <a:off x="0" y="0"/>
          <a:ext cx="0" cy="0"/>
          <a:chOff x="0" y="0"/>
          <a:chExt cx="0" cy="0"/>
        </a:xfrm>
      </p:grpSpPr>
      <p:sp>
        <p:nvSpPr>
          <p:cNvPr id="259" name="Google Shape;259;p21">
            <a:extLst>
              <a:ext uri="{FF2B5EF4-FFF2-40B4-BE49-F238E27FC236}">
                <a16:creationId xmlns:a16="http://schemas.microsoft.com/office/drawing/2014/main" id="{2133C80B-FD96-B7CE-F212-AB51D1953F0B}"/>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General Errors:</a:t>
            </a:r>
            <a:endParaRPr b="1" dirty="0"/>
          </a:p>
        </p:txBody>
      </p:sp>
      <p:sp>
        <p:nvSpPr>
          <p:cNvPr id="260" name="Google Shape;260;p21">
            <a:extLst>
              <a:ext uri="{FF2B5EF4-FFF2-40B4-BE49-F238E27FC236}">
                <a16:creationId xmlns:a16="http://schemas.microsoft.com/office/drawing/2014/main" id="{EA908C8B-B3E5-7385-87C6-0D33B25EB5E8}"/>
              </a:ext>
            </a:extLst>
          </p:cNvPr>
          <p:cNvSpPr txBox="1">
            <a:spLocks noGrp="1"/>
          </p:cNvSpPr>
          <p:nvPr>
            <p:ph type="body" idx="1"/>
          </p:nvPr>
        </p:nvSpPr>
        <p:spPr>
          <a:xfrm>
            <a:off x="495759" y="936433"/>
            <a:ext cx="8409049" cy="36765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sz="2000" dirty="0"/>
          </a:p>
          <a:p>
            <a:pPr marL="0" lvl="0" indent="0" algn="l" rtl="0">
              <a:spcBef>
                <a:spcPts val="0"/>
              </a:spcBef>
              <a:spcAft>
                <a:spcPts val="0"/>
              </a:spcAft>
              <a:buNone/>
            </a:pPr>
            <a:r>
              <a:rPr lang="en-US" sz="2000" dirty="0"/>
              <a:t>SMTP 554</a:t>
            </a:r>
          </a:p>
          <a:p>
            <a:pPr marL="0" lvl="0" indent="0" algn="l" rtl="0">
              <a:spcBef>
                <a:spcPts val="0"/>
              </a:spcBef>
              <a:spcAft>
                <a:spcPts val="0"/>
              </a:spcAft>
              <a:buNone/>
            </a:pPr>
            <a:r>
              <a:rPr lang="en-US" sz="2000" dirty="0"/>
              <a:t>(rejected for policy reasons)&gt;&gt;The domain or email address is blacklisted</a:t>
            </a:r>
          </a:p>
          <a:p>
            <a:pPr marL="0" lvl="0" indent="0" algn="l" rtl="0">
              <a:spcBef>
                <a:spcPts val="0"/>
              </a:spcBef>
              <a:spcAft>
                <a:spcPts val="0"/>
              </a:spcAft>
              <a:buNone/>
            </a:pPr>
            <a:r>
              <a:rPr lang="en-US" sz="2000" dirty="0"/>
              <a:t>or detected as spam.</a:t>
            </a:r>
          </a:p>
          <a:p>
            <a:pPr marL="0" lvl="0" indent="0" algn="l" rtl="0">
              <a:spcBef>
                <a:spcPts val="0"/>
              </a:spcBef>
              <a:spcAft>
                <a:spcPts val="0"/>
              </a:spcAft>
              <a:buNone/>
            </a:pPr>
            <a:r>
              <a:rPr lang="en-US" sz="2000" dirty="0"/>
              <a:t>SMTP 550</a:t>
            </a:r>
          </a:p>
          <a:p>
            <a:pPr marL="0" lvl="0" indent="0" algn="l" rtl="0">
              <a:spcBef>
                <a:spcPts val="0"/>
              </a:spcBef>
              <a:spcAft>
                <a:spcPts val="0"/>
              </a:spcAft>
              <a:buNone/>
            </a:pPr>
            <a:r>
              <a:rPr lang="en-US" sz="2000" dirty="0"/>
              <a:t>($</a:t>
            </a:r>
            <a:r>
              <a:rPr lang="en-US" sz="2000" dirty="0" err="1"/>
              <a:t>toemail</a:t>
            </a:r>
            <a:r>
              <a:rPr lang="en-US" sz="2000" dirty="0"/>
              <a:t> recipient rejected - ERR016)&gt;&gt;The recipient is detected as </a:t>
            </a:r>
            <a:r>
              <a:rPr lang="en-US" sz="2000" dirty="0" err="1"/>
              <a:t>spam,blacklisted</a:t>
            </a:r>
            <a:r>
              <a:rPr lang="en-US" sz="2000" dirty="0"/>
              <a:t>, or has reached their email quota.</a:t>
            </a:r>
          </a:p>
          <a:p>
            <a:pPr marL="0" lvl="0" indent="0" algn="l" rtl="0">
              <a:spcBef>
                <a:spcPts val="0"/>
              </a:spcBef>
              <a:spcAft>
                <a:spcPts val="0"/>
              </a:spcAft>
              <a:buNone/>
            </a:pPr>
            <a:r>
              <a:rPr lang="en-US" sz="2000" dirty="0"/>
              <a:t>SMTP 452 (</a:t>
            </a:r>
            <a:r>
              <a:rPr lang="en-US" sz="2000" dirty="0" err="1"/>
              <a:t>fromemail</a:t>
            </a:r>
            <a:r>
              <a:rPr lang="en-US" sz="2000" dirty="0"/>
              <a:t> sender rejected)</a:t>
            </a:r>
          </a:p>
          <a:p>
            <a:pPr marL="0" lvl="0" indent="0" algn="l" rtl="0">
              <a:spcBef>
                <a:spcPts val="0"/>
              </a:spcBef>
              <a:spcAft>
                <a:spcPts val="0"/>
              </a:spcAft>
              <a:buNone/>
            </a:pPr>
            <a:r>
              <a:rPr lang="en-US" sz="2000" dirty="0"/>
              <a:t>The email limit has been reached. Too much email was sent from the server.</a:t>
            </a:r>
          </a:p>
          <a:p>
            <a:pPr marL="0" lvl="0" indent="0" algn="l" rtl="0">
              <a:spcBef>
                <a:spcPts val="0"/>
              </a:spcBef>
              <a:spcAft>
                <a:spcPts val="0"/>
              </a:spcAft>
              <a:buNone/>
            </a:pPr>
            <a:endParaRPr lang="en-US" sz="2000" dirty="0"/>
          </a:p>
        </p:txBody>
      </p:sp>
    </p:spTree>
    <p:extLst>
      <p:ext uri="{BB962C8B-B14F-4D97-AF65-F5344CB8AC3E}">
        <p14:creationId xmlns:p14="http://schemas.microsoft.com/office/powerpoint/2010/main" val="2259860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8">
          <a:extLst>
            <a:ext uri="{FF2B5EF4-FFF2-40B4-BE49-F238E27FC236}">
              <a16:creationId xmlns:a16="http://schemas.microsoft.com/office/drawing/2014/main" id="{2A12C4DC-04DD-138D-4739-2FD7F9CEA385}"/>
            </a:ext>
          </a:extLst>
        </p:cNvPr>
        <p:cNvGrpSpPr/>
        <p:nvPr/>
      </p:nvGrpSpPr>
      <p:grpSpPr>
        <a:xfrm>
          <a:off x="0" y="0"/>
          <a:ext cx="0" cy="0"/>
          <a:chOff x="0" y="0"/>
          <a:chExt cx="0" cy="0"/>
        </a:xfrm>
      </p:grpSpPr>
      <p:sp>
        <p:nvSpPr>
          <p:cNvPr id="259" name="Google Shape;259;p21">
            <a:extLst>
              <a:ext uri="{FF2B5EF4-FFF2-40B4-BE49-F238E27FC236}">
                <a16:creationId xmlns:a16="http://schemas.microsoft.com/office/drawing/2014/main" id="{0E99BF0F-112C-C17C-C5CA-05E3E81BD9BE}"/>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General Troubleshooting:</a:t>
            </a:r>
            <a:endParaRPr b="1" dirty="0"/>
          </a:p>
        </p:txBody>
      </p:sp>
      <p:sp>
        <p:nvSpPr>
          <p:cNvPr id="260" name="Google Shape;260;p21">
            <a:extLst>
              <a:ext uri="{FF2B5EF4-FFF2-40B4-BE49-F238E27FC236}">
                <a16:creationId xmlns:a16="http://schemas.microsoft.com/office/drawing/2014/main" id="{FDFA5C2C-E71E-98C7-9CC5-17CC69432748}"/>
              </a:ext>
            </a:extLst>
          </p:cNvPr>
          <p:cNvSpPr txBox="1">
            <a:spLocks noGrp="1"/>
          </p:cNvSpPr>
          <p:nvPr>
            <p:ph type="body" idx="1"/>
          </p:nvPr>
        </p:nvSpPr>
        <p:spPr>
          <a:xfrm>
            <a:off x="1046575" y="1046575"/>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The reasons can be checked by first checking the option email</a:t>
            </a:r>
          </a:p>
          <a:p>
            <a:pPr marL="0" lvl="0" indent="0" algn="l" rtl="0">
              <a:spcBef>
                <a:spcPts val="0"/>
              </a:spcBef>
              <a:spcAft>
                <a:spcPts val="0"/>
              </a:spcAft>
              <a:buNone/>
            </a:pPr>
            <a:r>
              <a:rPr lang="en-US" sz="2000" dirty="0"/>
              <a:t>deliverability option in </a:t>
            </a:r>
            <a:r>
              <a:rPr lang="en-US" sz="2000" dirty="0" err="1"/>
              <a:t>cpanel</a:t>
            </a:r>
            <a:r>
              <a:rPr lang="en-US" sz="2000" dirty="0"/>
              <a:t> and </a:t>
            </a:r>
            <a:r>
              <a:rPr lang="en-US" sz="2000" dirty="0" err="1"/>
              <a:t>Mxtoolbox</a:t>
            </a:r>
            <a:r>
              <a:rPr lang="en-US" sz="2000" dirty="0"/>
              <a:t>.</a:t>
            </a:r>
          </a:p>
          <a:p>
            <a:pPr marL="0" lvl="0" indent="0" algn="l" rtl="0">
              <a:spcBef>
                <a:spcPts val="0"/>
              </a:spcBef>
              <a:spcAft>
                <a:spcPts val="0"/>
              </a:spcAft>
              <a:buNone/>
            </a:pPr>
            <a:r>
              <a:rPr lang="en-US" sz="2000" dirty="0"/>
              <a:t>Check in track delivery</a:t>
            </a:r>
          </a:p>
          <a:p>
            <a:pPr marL="0" lvl="0" indent="0" algn="l" rtl="0">
              <a:spcBef>
                <a:spcPts val="0"/>
              </a:spcBef>
              <a:spcAft>
                <a:spcPts val="0"/>
              </a:spcAft>
              <a:buNone/>
            </a:pPr>
            <a:r>
              <a:rPr lang="en-US" sz="2000" dirty="0"/>
              <a:t>Check in </a:t>
            </a:r>
            <a:r>
              <a:rPr lang="en-US" sz="2000" dirty="0" err="1"/>
              <a:t>loggrep</a:t>
            </a:r>
            <a:endParaRPr lang="en-US" sz="2000" dirty="0"/>
          </a:p>
          <a:p>
            <a:pPr marL="0" lvl="0" indent="0" algn="l" rtl="0">
              <a:spcBef>
                <a:spcPts val="0"/>
              </a:spcBef>
              <a:spcAft>
                <a:spcPts val="0"/>
              </a:spcAft>
              <a:buNone/>
            </a:pPr>
            <a:r>
              <a:rPr lang="en-US" sz="2000" dirty="0"/>
              <a:t>Troubleshooting:</a:t>
            </a:r>
          </a:p>
          <a:p>
            <a:pPr marL="0" lvl="0" indent="0" algn="l" rtl="0">
              <a:spcBef>
                <a:spcPts val="0"/>
              </a:spcBef>
              <a:spcAft>
                <a:spcPts val="0"/>
              </a:spcAft>
              <a:buNone/>
            </a:pPr>
            <a:r>
              <a:rPr lang="en-US" sz="2000" dirty="0"/>
              <a:t>● To investigate possible spoofing and determine the source of the message</a:t>
            </a:r>
          </a:p>
          <a:p>
            <a:pPr marL="0" lvl="0" indent="0" algn="l" rtl="0">
              <a:spcBef>
                <a:spcPts val="0"/>
              </a:spcBef>
              <a:spcAft>
                <a:spcPts val="0"/>
              </a:spcAft>
              <a:buNone/>
            </a:pPr>
            <a:r>
              <a:rPr lang="en-US" sz="2000" dirty="0"/>
              <a:t>● To analyze timestamps along the delivery route and identify the source of any delay</a:t>
            </a:r>
          </a:p>
          <a:p>
            <a:pPr marL="0" lvl="0" indent="0" algn="l" rtl="0">
              <a:spcBef>
                <a:spcPts val="0"/>
              </a:spcBef>
              <a:spcAft>
                <a:spcPts val="0"/>
              </a:spcAft>
              <a:buNone/>
            </a:pPr>
            <a:r>
              <a:rPr lang="en-US" sz="2000" dirty="0"/>
              <a:t>● To test any of the mail servers in the path to see if they are on a blacklist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609034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8">
          <a:extLst>
            <a:ext uri="{FF2B5EF4-FFF2-40B4-BE49-F238E27FC236}">
              <a16:creationId xmlns:a16="http://schemas.microsoft.com/office/drawing/2014/main" id="{847CBC3B-7461-9EA7-71B2-98E66048554C}"/>
            </a:ext>
          </a:extLst>
        </p:cNvPr>
        <p:cNvGrpSpPr/>
        <p:nvPr/>
      </p:nvGrpSpPr>
      <p:grpSpPr>
        <a:xfrm>
          <a:off x="0" y="0"/>
          <a:ext cx="0" cy="0"/>
          <a:chOff x="0" y="0"/>
          <a:chExt cx="0" cy="0"/>
        </a:xfrm>
      </p:grpSpPr>
      <p:sp>
        <p:nvSpPr>
          <p:cNvPr id="259" name="Google Shape;259;p21">
            <a:extLst>
              <a:ext uri="{FF2B5EF4-FFF2-40B4-BE49-F238E27FC236}">
                <a16:creationId xmlns:a16="http://schemas.microsoft.com/office/drawing/2014/main" id="{2E24DFC5-2693-750A-BE3A-45C4A28C1338}"/>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General Troubleshooting:</a:t>
            </a:r>
            <a:endParaRPr b="1" dirty="0"/>
          </a:p>
        </p:txBody>
      </p:sp>
      <p:sp>
        <p:nvSpPr>
          <p:cNvPr id="260" name="Google Shape;260;p21">
            <a:extLst>
              <a:ext uri="{FF2B5EF4-FFF2-40B4-BE49-F238E27FC236}">
                <a16:creationId xmlns:a16="http://schemas.microsoft.com/office/drawing/2014/main" id="{3D0548B2-FEEB-ED03-912D-16A6C3880E83}"/>
              </a:ext>
            </a:extLst>
          </p:cNvPr>
          <p:cNvSpPr txBox="1">
            <a:spLocks noGrp="1"/>
          </p:cNvSpPr>
          <p:nvPr>
            <p:ph type="body" idx="1"/>
          </p:nvPr>
        </p:nvSpPr>
        <p:spPr>
          <a:xfrm>
            <a:off x="1046575" y="1046575"/>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To determine if the message was routed through a filtering server prior to arrival</a:t>
            </a:r>
          </a:p>
          <a:p>
            <a:pPr marL="0" lvl="0" indent="0" algn="l" rtl="0">
              <a:spcBef>
                <a:spcPts val="0"/>
              </a:spcBef>
              <a:spcAft>
                <a:spcPts val="0"/>
              </a:spcAft>
              <a:buNone/>
            </a:pPr>
            <a:r>
              <a:rPr lang="en-US" sz="2000" dirty="0"/>
              <a:t>Message Header Analyzer (mha.azurewebsites.net)</a:t>
            </a:r>
          </a:p>
          <a:p>
            <a:pPr marL="0" lvl="0" indent="0" algn="l" rtl="0">
              <a:spcBef>
                <a:spcPts val="0"/>
              </a:spcBef>
              <a:spcAft>
                <a:spcPts val="0"/>
              </a:spcAft>
              <a:buNone/>
            </a:pPr>
            <a:r>
              <a:rPr lang="en-US" sz="2000" dirty="0"/>
              <a:t>View source on any platform to view email headers</a:t>
            </a:r>
          </a:p>
          <a:p>
            <a:pPr marL="0" lvl="0" indent="0" algn="l" rtl="0">
              <a:spcBef>
                <a:spcPts val="0"/>
              </a:spcBef>
              <a:spcAft>
                <a:spcPts val="0"/>
              </a:spcAft>
              <a:buNone/>
            </a:pPr>
            <a:r>
              <a:rPr lang="en-US" sz="2000" dirty="0"/>
              <a:t>https://toolbox.googleapps.com/apps/messageheader/</a:t>
            </a:r>
          </a:p>
          <a:p>
            <a:pPr marL="0" lvl="0" indent="0" algn="l" rtl="0">
              <a:spcBef>
                <a:spcPts val="0"/>
              </a:spcBef>
              <a:spcAft>
                <a:spcPts val="0"/>
              </a:spcAft>
              <a:buNone/>
            </a:pPr>
            <a:r>
              <a:rPr lang="en-US" sz="2000" dirty="0"/>
              <a:t>For </a:t>
            </a:r>
            <a:r>
              <a:rPr lang="en-US" sz="2000" dirty="0" err="1"/>
              <a:t>dmarc</a:t>
            </a:r>
            <a:r>
              <a:rPr lang="en-US" sz="2000" dirty="0"/>
              <a:t> generator .</a:t>
            </a:r>
          </a:p>
          <a:p>
            <a:pPr marL="0" lvl="0" indent="0" algn="l" rtl="0">
              <a:spcBef>
                <a:spcPts val="0"/>
              </a:spcBef>
              <a:spcAft>
                <a:spcPts val="0"/>
              </a:spcAft>
              <a:buNone/>
            </a:pPr>
            <a:r>
              <a:rPr lang="en-US" sz="2000" dirty="0"/>
              <a:t>https://mxtoolbox.com/DMARCRecordGenerator.aspx</a:t>
            </a:r>
          </a:p>
          <a:p>
            <a:pPr marL="0" lvl="0" indent="0" algn="l" rtl="0">
              <a:spcBef>
                <a:spcPts val="0"/>
              </a:spcBef>
              <a:spcAft>
                <a:spcPts val="0"/>
              </a:spcAft>
              <a:buNone/>
            </a:pPr>
            <a:r>
              <a:rPr lang="en-US" sz="2000" dirty="0"/>
              <a:t>Mail issues check IP here also</a:t>
            </a:r>
          </a:p>
          <a:p>
            <a:pPr marL="0" lvl="0" indent="0" algn="l" rtl="0">
              <a:spcBef>
                <a:spcPts val="0"/>
              </a:spcBef>
              <a:spcAft>
                <a:spcPts val="0"/>
              </a:spcAft>
              <a:buNone/>
            </a:pPr>
            <a:r>
              <a:rPr lang="en-US" sz="2000" dirty="0"/>
              <a:t>http://www.spamcop.net/w3m?action=checkblock&amp;ip=167.89.42.251"</a:t>
            </a:r>
          </a:p>
          <a:p>
            <a:pPr marL="0" lvl="0" indent="0" algn="l" rtl="0">
              <a:spcBef>
                <a:spcPts val="0"/>
              </a:spcBef>
              <a:spcAft>
                <a:spcPts val="0"/>
              </a:spcAft>
              <a:buNone/>
            </a:pPr>
            <a:r>
              <a:rPr lang="en-US" sz="2000" dirty="0"/>
              <a:t>https://www.spamcop.net/bl.shtml</a:t>
            </a:r>
            <a:endParaRPr dirty="0"/>
          </a:p>
        </p:txBody>
      </p:sp>
    </p:spTree>
    <p:extLst>
      <p:ext uri="{BB962C8B-B14F-4D97-AF65-F5344CB8AC3E}">
        <p14:creationId xmlns:p14="http://schemas.microsoft.com/office/powerpoint/2010/main" val="7123784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5"/>
          <p:cNvSpPr txBox="1">
            <a:spLocks noGrp="1"/>
          </p:cNvSpPr>
          <p:nvPr>
            <p:ph type="title" idx="2"/>
          </p:nvPr>
        </p:nvSpPr>
        <p:spPr>
          <a:xfrm>
            <a:off x="982750" y="523325"/>
            <a:ext cx="3752400" cy="510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000" b="1"/>
              <a:t>What is an email bounce?</a:t>
            </a:r>
            <a:endParaRPr sz="1200" b="1"/>
          </a:p>
        </p:txBody>
      </p:sp>
      <p:sp>
        <p:nvSpPr>
          <p:cNvPr id="290" name="Google Shape;290;p25"/>
          <p:cNvSpPr txBox="1">
            <a:spLocks noGrp="1"/>
          </p:cNvSpPr>
          <p:nvPr>
            <p:ph type="title"/>
          </p:nvPr>
        </p:nvSpPr>
        <p:spPr>
          <a:xfrm>
            <a:off x="331850" y="1924850"/>
            <a:ext cx="4148100" cy="179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An email bounce is when your email cannot reach your recipient’s mailbox due to certain issues. In this case, your email service provider sends you email bounce back messages called NDR (Non-Delivery Report) about failed delivery and technical details of the failure.</a:t>
            </a:r>
            <a:endParaRPr/>
          </a:p>
        </p:txBody>
      </p:sp>
      <p:sp>
        <p:nvSpPr>
          <p:cNvPr id="291" name="Google Shape;291;p25"/>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1600"/>
              </a:spcAft>
              <a:buNone/>
            </a:pPr>
            <a:r>
              <a:rPr lang="en-GB"/>
              <a:t>Lorem ipsum dolor sit amet, consectetur adipiscing elit. Curabitur eleifend a diam quis suscipit. Fusce venenatis nunc ut lectus convallis, sit amet egestas mi rutrum. Maecenas molestie ultricies euismod.</a:t>
            </a:r>
            <a:endParaRPr/>
          </a:p>
        </p:txBody>
      </p:sp>
      <p:pic>
        <p:nvPicPr>
          <p:cNvPr id="292" name="Google Shape;292;p25"/>
          <p:cNvPicPr preferRelativeResize="0"/>
          <p:nvPr/>
        </p:nvPicPr>
        <p:blipFill>
          <a:blip r:embed="rId3">
            <a:alphaModFix/>
          </a:blip>
          <a:stretch>
            <a:fillRect/>
          </a:stretch>
        </p:blipFill>
        <p:spPr>
          <a:xfrm>
            <a:off x="4416000" y="268025"/>
            <a:ext cx="4645750" cy="4709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Bounce backs explained</a:t>
            </a:r>
            <a:endParaRPr b="1"/>
          </a:p>
        </p:txBody>
      </p:sp>
      <p:sp>
        <p:nvSpPr>
          <p:cNvPr id="298" name="Google Shape;298;p26"/>
          <p:cNvSpPr txBox="1">
            <a:spLocks noGrp="1"/>
          </p:cNvSpPr>
          <p:nvPr>
            <p:ph type="body" idx="1"/>
          </p:nvPr>
        </p:nvSpPr>
        <p:spPr>
          <a:xfrm>
            <a:off x="1046575" y="1046575"/>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900"/>
              <a:t>When there is authentication error:</a:t>
            </a:r>
            <a:endParaRPr sz="1900"/>
          </a:p>
          <a:p>
            <a:pPr marL="0" lvl="0" indent="0" algn="l" rtl="0">
              <a:spcBef>
                <a:spcPts val="1600"/>
              </a:spcBef>
              <a:spcAft>
                <a:spcPts val="0"/>
              </a:spcAft>
              <a:buNone/>
            </a:pPr>
            <a:r>
              <a:rPr lang="en-GB" sz="1900"/>
              <a:t>https://prnt.sc/uZaaY59-MRjs</a:t>
            </a:r>
            <a:endParaRPr sz="1900"/>
          </a:p>
          <a:p>
            <a:pPr marL="0" lvl="0" indent="0" algn="l" rtl="0">
              <a:spcBef>
                <a:spcPts val="1600"/>
              </a:spcBef>
              <a:spcAft>
                <a:spcPts val="0"/>
              </a:spcAft>
              <a:buNone/>
            </a:pPr>
            <a:endParaRPr sz="1900"/>
          </a:p>
          <a:p>
            <a:pPr marL="0" lvl="0" indent="0" algn="l" rtl="0">
              <a:spcBef>
                <a:spcPts val="1600"/>
              </a:spcBef>
              <a:spcAft>
                <a:spcPts val="0"/>
              </a:spcAft>
              <a:buNone/>
            </a:pPr>
            <a:r>
              <a:rPr lang="en-GB" sz="1900"/>
              <a:t>https://prnt.sc/uZaaY59-MRjs</a:t>
            </a:r>
            <a:endParaRPr sz="1900"/>
          </a:p>
          <a:p>
            <a:pPr marL="0" lvl="0" indent="0" algn="l" rtl="0">
              <a:spcBef>
                <a:spcPts val="1600"/>
              </a:spcBef>
              <a:spcAft>
                <a:spcPts val="0"/>
              </a:spcAft>
              <a:buNone/>
            </a:pPr>
            <a:r>
              <a:rPr lang="en-GB"/>
              <a:t>Steps to perform: Check DKIM, SPF and other records.</a:t>
            </a:r>
            <a:endParaRPr/>
          </a:p>
          <a:p>
            <a:pPr marL="0" lvl="0" indent="0" algn="l" rtl="0">
              <a:spcBef>
                <a:spcPts val="1600"/>
              </a:spcBef>
              <a:spcAft>
                <a:spcPts val="0"/>
              </a:spcAft>
              <a:buNone/>
            </a:pPr>
            <a:r>
              <a:rPr lang="en-GB"/>
              <a:t>NSLOOKUP query:nslookup example.com</a:t>
            </a:r>
            <a:endParaRPr/>
          </a:p>
          <a:p>
            <a:pPr marL="0" lvl="0" indent="0" algn="l" rtl="0">
              <a:spcBef>
                <a:spcPts val="1600"/>
              </a:spcBef>
              <a:spcAft>
                <a:spcPts val="0"/>
              </a:spcAft>
              <a:buNone/>
            </a:pPr>
            <a:r>
              <a:rPr lang="en-GB"/>
              <a:t>nslookup -type=any google.com</a:t>
            </a:r>
            <a:endParaRPr/>
          </a:p>
          <a:p>
            <a:pPr marL="0" lvl="0" indent="0" algn="l" rtl="0">
              <a:spcBef>
                <a:spcPts val="1600"/>
              </a:spcBef>
              <a:spcAft>
                <a:spcPts val="1600"/>
              </a:spcAft>
              <a:buNone/>
            </a:pPr>
            <a:endParaRPr/>
          </a:p>
        </p:txBody>
      </p:sp>
      <p:pic>
        <p:nvPicPr>
          <p:cNvPr id="299" name="Google Shape;299;p26"/>
          <p:cNvPicPr preferRelativeResize="0"/>
          <p:nvPr/>
        </p:nvPicPr>
        <p:blipFill>
          <a:blip r:embed="rId3">
            <a:alphaModFix/>
          </a:blip>
          <a:stretch>
            <a:fillRect/>
          </a:stretch>
        </p:blipFill>
        <p:spPr>
          <a:xfrm>
            <a:off x="0" y="1943423"/>
            <a:ext cx="9144000" cy="125665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a:p>
        </p:txBody>
      </p:sp>
      <p:sp>
        <p:nvSpPr>
          <p:cNvPr id="305" name="Google Shape;305;p27"/>
          <p:cNvSpPr txBox="1">
            <a:spLocks noGrp="1"/>
          </p:cNvSpPr>
          <p:nvPr>
            <p:ph type="body" idx="1"/>
          </p:nvPr>
        </p:nvSpPr>
        <p:spPr>
          <a:xfrm>
            <a:off x="1008275" y="3318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900"/>
              <a:t>When the IP is blocked.For example:3.24.161.91</a:t>
            </a:r>
            <a:endParaRPr sz="1900"/>
          </a:p>
          <a:p>
            <a:pPr marL="0" lvl="0" indent="0" algn="l" rtl="0">
              <a:spcBef>
                <a:spcPts val="1600"/>
              </a:spcBef>
              <a:spcAft>
                <a:spcPts val="0"/>
              </a:spcAft>
              <a:buNone/>
            </a:pPr>
            <a:r>
              <a:rPr lang="en-GB" sz="1900"/>
              <a:t>https://prnt.sc/VVxe4gz5xsuR</a:t>
            </a:r>
            <a:endParaRPr sz="1900"/>
          </a:p>
          <a:p>
            <a:pPr marL="0" lvl="0" indent="0" algn="l" rtl="0">
              <a:spcBef>
                <a:spcPts val="1600"/>
              </a:spcBef>
              <a:spcAft>
                <a:spcPts val="0"/>
              </a:spcAft>
              <a:buNone/>
            </a:pPr>
            <a:r>
              <a:rPr lang="en-GB" sz="1900"/>
              <a:t>Steps: Send delist request.</a:t>
            </a:r>
            <a:endParaRPr sz="1900"/>
          </a:p>
          <a:p>
            <a:pPr marL="0" lvl="0" indent="0" algn="l" rtl="0">
              <a:spcBef>
                <a:spcPts val="1600"/>
              </a:spcBef>
              <a:spcAft>
                <a:spcPts val="0"/>
              </a:spcAft>
              <a:buNone/>
            </a:pPr>
            <a:endParaRPr sz="1900"/>
          </a:p>
          <a:p>
            <a:pPr marL="0" lvl="0" indent="0" algn="l" rtl="0">
              <a:spcBef>
                <a:spcPts val="1600"/>
              </a:spcBef>
              <a:spcAft>
                <a:spcPts val="0"/>
              </a:spcAft>
              <a:buNone/>
            </a:pPr>
            <a:r>
              <a:rPr lang="en-GB"/>
              <a:t>Steps to perform: Check DKIM, SPF and other records.</a:t>
            </a:r>
            <a:endParaRPr/>
          </a:p>
          <a:p>
            <a:pPr marL="0" lvl="0" indent="0" algn="l" rtl="0">
              <a:spcBef>
                <a:spcPts val="1600"/>
              </a:spcBef>
              <a:spcAft>
                <a:spcPts val="0"/>
              </a:spcAft>
              <a:buNone/>
            </a:pPr>
            <a:r>
              <a:rPr lang="en-GB"/>
              <a:t>NSLOOKUP query:nslookup example.com</a:t>
            </a:r>
            <a:endParaRPr/>
          </a:p>
          <a:p>
            <a:pPr marL="0" lvl="0" indent="0" algn="l" rtl="0">
              <a:spcBef>
                <a:spcPts val="1600"/>
              </a:spcBef>
              <a:spcAft>
                <a:spcPts val="0"/>
              </a:spcAft>
              <a:buNone/>
            </a:pPr>
            <a:r>
              <a:rPr lang="en-GB"/>
              <a:t>nslookup -type=any google.com</a:t>
            </a:r>
            <a:endParaRPr/>
          </a:p>
          <a:p>
            <a:pPr marL="0" lvl="0" indent="0" algn="l" rtl="0">
              <a:spcBef>
                <a:spcPts val="1600"/>
              </a:spcBef>
              <a:spcAft>
                <a:spcPts val="1600"/>
              </a:spcAft>
              <a:buNone/>
            </a:pPr>
            <a:endParaRPr/>
          </a:p>
        </p:txBody>
      </p:sp>
      <p:pic>
        <p:nvPicPr>
          <p:cNvPr id="306" name="Google Shape;306;p27"/>
          <p:cNvPicPr preferRelativeResize="0"/>
          <p:nvPr/>
        </p:nvPicPr>
        <p:blipFill>
          <a:blip r:embed="rId3">
            <a:alphaModFix/>
          </a:blip>
          <a:stretch>
            <a:fillRect/>
          </a:stretch>
        </p:blipFill>
        <p:spPr>
          <a:xfrm>
            <a:off x="0" y="2068061"/>
            <a:ext cx="9144000" cy="333082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r>
              <a:rPr lang="en-US" sz="2400" b="1" dirty="0" err="1"/>
              <a:t>rSpam</a:t>
            </a:r>
            <a:r>
              <a:rPr lang="en-US" sz="2400" b="1" dirty="0"/>
              <a:t> </a:t>
            </a:r>
            <a:r>
              <a:rPr lang="en-US" sz="2400" b="1" dirty="0" err="1"/>
              <a:t>bounceback</a:t>
            </a:r>
            <a:r>
              <a:rPr lang="en-US" sz="2400" b="1" dirty="0"/>
              <a:t> in mail baby:</a:t>
            </a:r>
            <a:br>
              <a:rPr lang="en-US" sz="2400" b="1" dirty="0"/>
            </a:br>
            <a:endParaRPr b="1" dirty="0"/>
          </a:p>
        </p:txBody>
      </p:sp>
      <p:sp>
        <p:nvSpPr>
          <p:cNvPr id="312" name="Google Shape;312;p28"/>
          <p:cNvSpPr txBox="1">
            <a:spLocks noGrp="1"/>
          </p:cNvSpPr>
          <p:nvPr>
            <p:ph type="body" idx="1"/>
          </p:nvPr>
        </p:nvSpPr>
        <p:spPr>
          <a:xfrm>
            <a:off x="986241" y="996520"/>
            <a:ext cx="7902300" cy="2077186"/>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GB" dirty="0" err="1"/>
              <a:t>Mailbaby</a:t>
            </a:r>
            <a:r>
              <a:rPr lang="en-GB" dirty="0"/>
              <a:t> is like our </a:t>
            </a:r>
            <a:r>
              <a:rPr lang="en-GB" dirty="0" err="1"/>
              <a:t>Cloudfilter</a:t>
            </a:r>
            <a:r>
              <a:rPr lang="en-GB" dirty="0"/>
              <a:t> for emails.</a:t>
            </a:r>
            <a:endParaRPr dirty="0"/>
          </a:p>
          <a:p>
            <a:pPr marL="0" lvl="0" indent="0" algn="l" rtl="0">
              <a:spcBef>
                <a:spcPts val="1600"/>
              </a:spcBef>
              <a:spcAft>
                <a:spcPts val="0"/>
              </a:spcAft>
              <a:buNone/>
            </a:pPr>
            <a:r>
              <a:rPr lang="en-GB" dirty="0"/>
              <a:t>Sometimes the particular domain or an email address gets blocked in our email </a:t>
            </a:r>
            <a:r>
              <a:rPr lang="en-GB" dirty="0" err="1"/>
              <a:t>filter.Reasons</a:t>
            </a:r>
            <a:r>
              <a:rPr lang="en-GB" dirty="0"/>
              <a:t> can be the sending domain was responsible for sending spam </a:t>
            </a:r>
            <a:r>
              <a:rPr lang="en-GB" dirty="0" err="1"/>
              <a:t>emails.Or</a:t>
            </a:r>
            <a:r>
              <a:rPr lang="en-GB" dirty="0"/>
              <a:t> there is no Captcha enabled on a contact </a:t>
            </a:r>
            <a:r>
              <a:rPr lang="en-GB" dirty="0" err="1"/>
              <a:t>form.Or</a:t>
            </a:r>
            <a:r>
              <a:rPr lang="en-GB" dirty="0"/>
              <a:t> the senders email’s password is compromised.</a:t>
            </a:r>
            <a:endParaRPr lang="en-US" dirty="0"/>
          </a:p>
          <a:p>
            <a:pPr marL="0" lvl="0" indent="0" algn="l" rtl="0">
              <a:spcBef>
                <a:spcPts val="1600"/>
              </a:spcBef>
              <a:spcAft>
                <a:spcPts val="0"/>
              </a:spcAft>
              <a:buNone/>
            </a:pPr>
            <a:r>
              <a:rPr lang="en-US" dirty="0"/>
              <a:t>Steps: We raise a ticket to the upstream provider. </a:t>
            </a:r>
          </a:p>
          <a:p>
            <a:pPr marL="0" lvl="0" indent="0" algn="l" rtl="0">
              <a:spcBef>
                <a:spcPts val="1600"/>
              </a:spcBef>
              <a:spcAft>
                <a:spcPts val="1600"/>
              </a:spcAft>
              <a:buNone/>
            </a:pP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0">
          <a:extLst>
            <a:ext uri="{FF2B5EF4-FFF2-40B4-BE49-F238E27FC236}">
              <a16:creationId xmlns:a16="http://schemas.microsoft.com/office/drawing/2014/main" id="{8F74F03F-0F18-64F4-7A6E-2276938AF266}"/>
            </a:ext>
          </a:extLst>
        </p:cNvPr>
        <p:cNvGrpSpPr/>
        <p:nvPr/>
      </p:nvGrpSpPr>
      <p:grpSpPr>
        <a:xfrm>
          <a:off x="0" y="0"/>
          <a:ext cx="0" cy="0"/>
          <a:chOff x="0" y="0"/>
          <a:chExt cx="0" cy="0"/>
        </a:xfrm>
      </p:grpSpPr>
      <p:sp>
        <p:nvSpPr>
          <p:cNvPr id="311" name="Google Shape;311;p28">
            <a:extLst>
              <a:ext uri="{FF2B5EF4-FFF2-40B4-BE49-F238E27FC236}">
                <a16:creationId xmlns:a16="http://schemas.microsoft.com/office/drawing/2014/main" id="{0AD2B2A0-7B74-4262-64C7-C64F0C43E3C8}"/>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r>
              <a:rPr lang="en-US" sz="2400" b="1" dirty="0" err="1"/>
              <a:t>rSpam</a:t>
            </a:r>
            <a:r>
              <a:rPr lang="en-US" sz="2400" b="1" dirty="0"/>
              <a:t> </a:t>
            </a:r>
            <a:r>
              <a:rPr lang="en-US" sz="2400" b="1" dirty="0" err="1"/>
              <a:t>bounceback</a:t>
            </a:r>
            <a:r>
              <a:rPr lang="en-US" sz="2400" b="1" dirty="0"/>
              <a:t> in mail baby:</a:t>
            </a:r>
            <a:br>
              <a:rPr lang="en-US" sz="2400" b="1" dirty="0"/>
            </a:br>
            <a:endParaRPr b="1" dirty="0"/>
          </a:p>
        </p:txBody>
      </p:sp>
      <p:sp>
        <p:nvSpPr>
          <p:cNvPr id="312" name="Google Shape;312;p28">
            <a:extLst>
              <a:ext uri="{FF2B5EF4-FFF2-40B4-BE49-F238E27FC236}">
                <a16:creationId xmlns:a16="http://schemas.microsoft.com/office/drawing/2014/main" id="{5EA5B944-17BB-9638-C53E-711D3312878D}"/>
              </a:ext>
            </a:extLst>
          </p:cNvPr>
          <p:cNvSpPr txBox="1">
            <a:spLocks noGrp="1"/>
          </p:cNvSpPr>
          <p:nvPr>
            <p:ph type="body" idx="1"/>
          </p:nvPr>
        </p:nvSpPr>
        <p:spPr>
          <a:xfrm>
            <a:off x="986241" y="996520"/>
            <a:ext cx="7902300" cy="2077186"/>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GB" dirty="0" err="1"/>
              <a:t>Mailbaby</a:t>
            </a:r>
            <a:r>
              <a:rPr lang="en-GB" dirty="0"/>
              <a:t> is like our </a:t>
            </a:r>
            <a:r>
              <a:rPr lang="en-GB" dirty="0" err="1"/>
              <a:t>Cloudfilter</a:t>
            </a:r>
            <a:r>
              <a:rPr lang="en-GB" dirty="0"/>
              <a:t> for emails.</a:t>
            </a:r>
            <a:endParaRPr dirty="0"/>
          </a:p>
          <a:p>
            <a:pPr marL="0" lvl="0" indent="0" algn="l" rtl="0">
              <a:spcBef>
                <a:spcPts val="1600"/>
              </a:spcBef>
              <a:spcAft>
                <a:spcPts val="0"/>
              </a:spcAft>
              <a:buNone/>
            </a:pPr>
            <a:r>
              <a:rPr lang="en-GB" dirty="0"/>
              <a:t>Sometimes the particular domain or an email address gets blocked in our email </a:t>
            </a:r>
            <a:r>
              <a:rPr lang="en-GB" dirty="0" err="1"/>
              <a:t>filter.Reasons</a:t>
            </a:r>
            <a:r>
              <a:rPr lang="en-GB" dirty="0"/>
              <a:t> can be the sending domain was responsible for sending spam </a:t>
            </a:r>
            <a:r>
              <a:rPr lang="en-GB" dirty="0" err="1"/>
              <a:t>emails.Or</a:t>
            </a:r>
            <a:r>
              <a:rPr lang="en-GB" dirty="0"/>
              <a:t> there is no Captcha enabled on a contact </a:t>
            </a:r>
            <a:r>
              <a:rPr lang="en-GB" dirty="0" err="1"/>
              <a:t>form.Or</a:t>
            </a:r>
            <a:r>
              <a:rPr lang="en-GB" dirty="0"/>
              <a:t> the senders email’s password is compromised.</a:t>
            </a:r>
            <a:endParaRPr lang="en-US" dirty="0"/>
          </a:p>
          <a:p>
            <a:pPr marL="0" lvl="0" indent="0" algn="l" rtl="0">
              <a:spcBef>
                <a:spcPts val="1600"/>
              </a:spcBef>
              <a:spcAft>
                <a:spcPts val="0"/>
              </a:spcAft>
              <a:buNone/>
            </a:pPr>
            <a:r>
              <a:rPr lang="en-US" dirty="0"/>
              <a:t>Steps: We raise a ticket to the upstream provider. </a:t>
            </a:r>
          </a:p>
          <a:p>
            <a:pPr marL="0" lvl="0" indent="0" algn="l" rtl="0">
              <a:spcBef>
                <a:spcPts val="1600"/>
              </a:spcBef>
              <a:spcAft>
                <a:spcPts val="1600"/>
              </a:spcAft>
              <a:buNone/>
            </a:pPr>
            <a:endParaRPr dirty="0"/>
          </a:p>
        </p:txBody>
      </p:sp>
      <p:pic>
        <p:nvPicPr>
          <p:cNvPr id="3" name="Picture 2" descr="A screenshot of a computer">
            <a:extLst>
              <a:ext uri="{FF2B5EF4-FFF2-40B4-BE49-F238E27FC236}">
                <a16:creationId xmlns:a16="http://schemas.microsoft.com/office/drawing/2014/main" id="{B9BE92F8-CA7B-CE95-F11A-DDB4AE16A9C4}"/>
              </a:ext>
            </a:extLst>
          </p:cNvPr>
          <p:cNvPicPr>
            <a:picLocks noChangeAspect="1"/>
          </p:cNvPicPr>
          <p:nvPr/>
        </p:nvPicPr>
        <p:blipFill>
          <a:blip r:embed="rId3"/>
          <a:stretch>
            <a:fillRect/>
          </a:stretch>
        </p:blipFill>
        <p:spPr>
          <a:xfrm>
            <a:off x="0" y="370570"/>
            <a:ext cx="9144000" cy="4402360"/>
          </a:xfrm>
          <a:prstGeom prst="rect">
            <a:avLst/>
          </a:prstGeom>
        </p:spPr>
      </p:pic>
    </p:spTree>
    <p:extLst>
      <p:ext uri="{BB962C8B-B14F-4D97-AF65-F5344CB8AC3E}">
        <p14:creationId xmlns:p14="http://schemas.microsoft.com/office/powerpoint/2010/main" val="11558525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General bouncebacks</a:t>
            </a:r>
            <a:endParaRPr b="1"/>
          </a:p>
        </p:txBody>
      </p:sp>
      <p:sp>
        <p:nvSpPr>
          <p:cNvPr id="318" name="Google Shape;318;p29"/>
          <p:cNvSpPr txBox="1">
            <a:spLocks noGrp="1"/>
          </p:cNvSpPr>
          <p:nvPr>
            <p:ph type="body" idx="1"/>
          </p:nvPr>
        </p:nvSpPr>
        <p:spPr>
          <a:xfrm>
            <a:off x="865800" y="11231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b="1" dirty="0"/>
              <a:t>Address is not found: </a:t>
            </a:r>
            <a:endParaRPr sz="2000" b="1" dirty="0"/>
          </a:p>
          <a:p>
            <a:pPr marL="0" lvl="0" indent="0" algn="l" rtl="0">
              <a:spcBef>
                <a:spcPts val="1600"/>
              </a:spcBef>
              <a:spcAft>
                <a:spcPts val="0"/>
              </a:spcAft>
              <a:buNone/>
            </a:pPr>
            <a:r>
              <a:rPr lang="en-GB" sz="2000" dirty="0"/>
              <a:t>This occurs when the senders email address is not found or incorrect.</a:t>
            </a:r>
            <a:endParaRPr sz="2000" dirty="0"/>
          </a:p>
          <a:p>
            <a:pPr marL="0" lvl="0" indent="0" algn="l" rtl="0">
              <a:spcBef>
                <a:spcPts val="1600"/>
              </a:spcBef>
              <a:spcAft>
                <a:spcPts val="0"/>
              </a:spcAft>
              <a:buNone/>
            </a:pPr>
            <a:r>
              <a:rPr lang="en-GB" sz="1800" dirty="0"/>
              <a:t>Email bounces occur for various reasons, such as the recipient’s inbox being full, incorrect email address, issues with the recipient server, or their email provider identifying the email as spam.</a:t>
            </a:r>
          </a:p>
          <a:p>
            <a:pPr marL="0" lvl="0" indent="0" algn="l" rtl="0">
              <a:spcBef>
                <a:spcPts val="1600"/>
              </a:spcBef>
              <a:spcAft>
                <a:spcPts val="0"/>
              </a:spcAft>
              <a:buNone/>
            </a:pPr>
            <a:r>
              <a:rPr lang="en-IN" sz="1800" dirty="0"/>
              <a:t>Message too long :https://prnt.sc/No8-C1sLKS41</a:t>
            </a:r>
          </a:p>
          <a:p>
            <a:pPr marL="0" lvl="0" indent="0" algn="l" rtl="0">
              <a:spcBef>
                <a:spcPts val="1600"/>
              </a:spcBef>
              <a:spcAft>
                <a:spcPts val="0"/>
              </a:spcAft>
              <a:buNone/>
            </a:pPr>
            <a:r>
              <a:rPr lang="en-IN" sz="1800" dirty="0"/>
              <a:t>Mail baby </a:t>
            </a:r>
            <a:r>
              <a:rPr lang="en-IN" sz="1800"/>
              <a:t>error:https</a:t>
            </a:r>
            <a:r>
              <a:rPr lang="en-IN" sz="1800" dirty="0"/>
              <a:t>://prnt.sc/2BtIHUkuYhAP</a:t>
            </a:r>
            <a:endParaRPr sz="1800" dirty="0"/>
          </a:p>
          <a:p>
            <a:pPr marL="0" lvl="0" indent="0" algn="l" rtl="0">
              <a:spcBef>
                <a:spcPts val="1200"/>
              </a:spcBef>
              <a:spcAft>
                <a:spcPts val="0"/>
              </a:spcAft>
              <a:buNone/>
            </a:pPr>
            <a:endParaRPr sz="1800" dirty="0"/>
          </a:p>
          <a:p>
            <a:pPr marL="0" lvl="0" indent="0" algn="l" rtl="0">
              <a:spcBef>
                <a:spcPts val="1200"/>
              </a:spcBef>
              <a:spcAft>
                <a:spcPts val="160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General bouncebacks</a:t>
            </a:r>
            <a:endParaRPr b="1"/>
          </a:p>
        </p:txBody>
      </p:sp>
      <p:sp>
        <p:nvSpPr>
          <p:cNvPr id="324" name="Google Shape;324;p30"/>
          <p:cNvSpPr txBox="1">
            <a:spLocks noGrp="1"/>
          </p:cNvSpPr>
          <p:nvPr>
            <p:ph type="body" idx="1"/>
          </p:nvPr>
        </p:nvSpPr>
        <p:spPr>
          <a:xfrm>
            <a:off x="865800" y="11231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b="1"/>
              <a:t>Email blocked by recipient’s server</a:t>
            </a:r>
            <a:endParaRPr sz="2000" b="1"/>
          </a:p>
          <a:p>
            <a:pPr marL="0" lvl="0" indent="0" algn="l" rtl="0">
              <a:spcBef>
                <a:spcPts val="1600"/>
              </a:spcBef>
              <a:spcAft>
                <a:spcPts val="0"/>
              </a:spcAft>
              <a:buNone/>
            </a:pPr>
            <a:r>
              <a:rPr lang="en-GB" sz="2000"/>
              <a:t>Email bounces due to blocking by the recipient’s server can occur for various reasons, including strict filtering policies, suspicions of spam or malware, or the sender’s server being flagged as untrustworthy.</a:t>
            </a:r>
            <a:endParaRPr sz="2000"/>
          </a:p>
          <a:p>
            <a:pPr marL="0" lvl="0" indent="0" algn="l" rtl="0">
              <a:spcBef>
                <a:spcPts val="1200"/>
              </a:spcBef>
              <a:spcAft>
                <a:spcPts val="0"/>
              </a:spcAft>
              <a:buNone/>
            </a:pPr>
            <a:endParaRPr sz="2000"/>
          </a:p>
          <a:p>
            <a:pPr marL="0" lvl="0" indent="0" algn="l" rtl="0">
              <a:spcBef>
                <a:spcPts val="1200"/>
              </a:spcBef>
              <a:spcAft>
                <a:spcPts val="0"/>
              </a:spcAft>
              <a:buNone/>
            </a:pPr>
            <a:r>
              <a:rPr lang="en-GB" sz="2000"/>
              <a:t>Resolving this issue may involve contacting the recipient to include your email sending IP address to their allowlist so that subsequent emails can be successfully delivered to them.</a:t>
            </a:r>
            <a:endParaRPr sz="2000"/>
          </a:p>
          <a:p>
            <a:pPr marL="0" lvl="0" indent="0" algn="l" rtl="0">
              <a:spcBef>
                <a:spcPts val="1200"/>
              </a:spcBef>
              <a:spcAft>
                <a:spcPts val="0"/>
              </a:spcAft>
              <a:buNone/>
            </a:pPr>
            <a:endParaRPr sz="2000"/>
          </a:p>
          <a:p>
            <a:pPr marL="0" lvl="0" indent="0" algn="l" rtl="0">
              <a:spcBef>
                <a:spcPts val="1200"/>
              </a:spcBef>
              <a:spcAft>
                <a:spcPts val="0"/>
              </a:spcAft>
              <a:buNone/>
            </a:pPr>
            <a:endParaRPr sz="1800"/>
          </a:p>
          <a:p>
            <a:pPr marL="0" lvl="0" indent="0" algn="l" rtl="0">
              <a:spcBef>
                <a:spcPts val="12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052550" y="5072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600" b="1"/>
              <a:t>What will we learn</a:t>
            </a:r>
            <a:endParaRPr sz="2600" b="1"/>
          </a:p>
        </p:txBody>
      </p:sp>
      <p:sp>
        <p:nvSpPr>
          <p:cNvPr id="235" name="Google Shape;235;p18"/>
          <p:cNvSpPr txBox="1"/>
          <p:nvPr/>
        </p:nvSpPr>
        <p:spPr>
          <a:xfrm>
            <a:off x="1052551" y="124245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500" b="1">
                <a:solidFill>
                  <a:srgbClr val="FFFFFF"/>
                </a:solidFill>
                <a:uFill>
                  <a:noFill/>
                </a:uFill>
                <a:latin typeface="Montserrat"/>
                <a:ea typeface="Montserrat"/>
                <a:cs typeface="Montserrat"/>
                <a:sym typeface="Montserrat"/>
                <a:hlinkClick r:id="rId3" action="ppaction://hlinksldjump">
                  <a:extLst>
                    <a:ext uri="{A12FA001-AC4F-418D-AE19-62706E023703}">
                      <ahyp:hlinkClr xmlns:ahyp="http://schemas.microsoft.com/office/drawing/2018/hyperlinkcolor" val="tx"/>
                    </a:ext>
                  </a:extLst>
                </a:hlinkClick>
              </a:rPr>
              <a:t>Overview</a:t>
            </a:r>
            <a:endParaRPr sz="2900" b="1">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
        <p:nvSpPr>
          <p:cNvPr id="237" name="Google Shape;237;p18"/>
          <p:cNvSpPr txBox="1"/>
          <p:nvPr/>
        </p:nvSpPr>
        <p:spPr>
          <a:xfrm>
            <a:off x="1052551" y="170242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solidFill>
                <a:srgbClr val="CACACA"/>
              </a:solidFill>
              <a:latin typeface="Montserrat"/>
              <a:ea typeface="Montserrat"/>
              <a:cs typeface="Montserrat"/>
              <a:sym typeface="Montserrat"/>
            </a:endParaRPr>
          </a:p>
          <a:p>
            <a:pPr marL="0" lvl="0" indent="0" algn="l" rtl="0">
              <a:spcBef>
                <a:spcPts val="0"/>
              </a:spcBef>
              <a:spcAft>
                <a:spcPts val="0"/>
              </a:spcAft>
              <a:buNone/>
            </a:pPr>
            <a:r>
              <a:rPr lang="en-GB" sz="2000">
                <a:solidFill>
                  <a:srgbClr val="CACACA"/>
                </a:solidFill>
                <a:latin typeface="Montserrat"/>
                <a:ea typeface="Montserrat"/>
                <a:cs typeface="Montserrat"/>
                <a:sym typeface="Montserrat"/>
              </a:rPr>
              <a:t>Working of email.</a:t>
            </a:r>
            <a:endParaRPr sz="2000">
              <a:solidFill>
                <a:srgbClr val="CACACA"/>
              </a:solidFill>
              <a:latin typeface="Montserrat"/>
              <a:ea typeface="Montserrat"/>
              <a:cs typeface="Montserrat"/>
              <a:sym typeface="Montserrat"/>
            </a:endParaRPr>
          </a:p>
        </p:txBody>
      </p:sp>
      <p:sp>
        <p:nvSpPr>
          <p:cNvPr id="238" name="Google Shape;238;p18"/>
          <p:cNvSpPr txBox="1"/>
          <p:nvPr/>
        </p:nvSpPr>
        <p:spPr>
          <a:xfrm>
            <a:off x="1052550" y="2246250"/>
            <a:ext cx="43845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200">
              <a:solidFill>
                <a:srgbClr val="CACACA"/>
              </a:solidFill>
              <a:latin typeface="Montserrat"/>
              <a:ea typeface="Montserrat"/>
              <a:cs typeface="Montserrat"/>
              <a:sym typeface="Montserrat"/>
            </a:endParaRPr>
          </a:p>
          <a:p>
            <a:pPr marL="0" lvl="0" indent="0" algn="l" rtl="0">
              <a:spcBef>
                <a:spcPts val="0"/>
              </a:spcBef>
              <a:spcAft>
                <a:spcPts val="0"/>
              </a:spcAft>
              <a:buNone/>
            </a:pPr>
            <a:endParaRPr sz="2200">
              <a:solidFill>
                <a:srgbClr val="CACACA"/>
              </a:solidFill>
              <a:latin typeface="Montserrat"/>
              <a:ea typeface="Montserrat"/>
              <a:cs typeface="Montserrat"/>
              <a:sym typeface="Montserrat"/>
            </a:endParaRPr>
          </a:p>
          <a:p>
            <a:pPr marL="0" lvl="0" indent="0" algn="l" rtl="0">
              <a:spcBef>
                <a:spcPts val="0"/>
              </a:spcBef>
              <a:spcAft>
                <a:spcPts val="0"/>
              </a:spcAft>
              <a:buNone/>
            </a:pPr>
            <a:r>
              <a:rPr lang="en-GB" sz="2200">
                <a:solidFill>
                  <a:srgbClr val="CACACA"/>
                </a:solidFill>
                <a:latin typeface="Montserrat"/>
                <a:ea typeface="Montserrat"/>
                <a:cs typeface="Montserrat"/>
                <a:sym typeface="Montserrat"/>
              </a:rPr>
              <a:t>Troubleshooting basic issues.</a:t>
            </a:r>
            <a:endParaRPr sz="2600">
              <a:solidFill>
                <a:srgbClr val="CACACA"/>
              </a:solidFill>
              <a:latin typeface="Average"/>
              <a:ea typeface="Average"/>
              <a:cs typeface="Average"/>
              <a:sym typeface="Average"/>
            </a:endParaRPr>
          </a:p>
        </p:txBody>
      </p:sp>
      <p:sp>
        <p:nvSpPr>
          <p:cNvPr id="239" name="Google Shape;239;p18"/>
          <p:cNvSpPr txBox="1"/>
          <p:nvPr/>
        </p:nvSpPr>
        <p:spPr>
          <a:xfrm>
            <a:off x="1052550" y="2713750"/>
            <a:ext cx="4244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solidFill>
                <a:srgbClr val="CACACA"/>
              </a:solidFill>
              <a:latin typeface="Montserrat"/>
              <a:ea typeface="Montserrat"/>
              <a:cs typeface="Montserrat"/>
              <a:sym typeface="Montserrat"/>
            </a:endParaRPr>
          </a:p>
          <a:p>
            <a:pPr marL="0" lvl="0" indent="0" algn="l" rtl="0">
              <a:spcBef>
                <a:spcPts val="0"/>
              </a:spcBef>
              <a:spcAft>
                <a:spcPts val="0"/>
              </a:spcAft>
              <a:buNone/>
            </a:pPr>
            <a:endParaRPr sz="2000">
              <a:solidFill>
                <a:srgbClr val="CACACA"/>
              </a:solidFill>
              <a:latin typeface="Montserrat"/>
              <a:ea typeface="Montserrat"/>
              <a:cs typeface="Montserrat"/>
              <a:sym typeface="Montserrat"/>
            </a:endParaRPr>
          </a:p>
          <a:p>
            <a:pPr marL="0" lvl="0" indent="0" algn="l" rtl="0">
              <a:spcBef>
                <a:spcPts val="0"/>
              </a:spcBef>
              <a:spcAft>
                <a:spcPts val="0"/>
              </a:spcAft>
              <a:buNone/>
            </a:pPr>
            <a:endParaRPr sz="2000">
              <a:solidFill>
                <a:srgbClr val="CACACA"/>
              </a:solidFill>
              <a:latin typeface="Montserrat"/>
              <a:ea typeface="Montserrat"/>
              <a:cs typeface="Montserrat"/>
              <a:sym typeface="Montserrat"/>
            </a:endParaRPr>
          </a:p>
          <a:p>
            <a:pPr marL="0" lvl="0" indent="0" algn="l" rtl="0">
              <a:spcBef>
                <a:spcPts val="0"/>
              </a:spcBef>
              <a:spcAft>
                <a:spcPts val="0"/>
              </a:spcAft>
              <a:buNone/>
            </a:pPr>
            <a:endParaRPr sz="2000">
              <a:solidFill>
                <a:srgbClr val="CACACA"/>
              </a:solidFill>
              <a:latin typeface="Montserrat"/>
              <a:ea typeface="Montserrat"/>
              <a:cs typeface="Montserrat"/>
              <a:sym typeface="Montserrat"/>
            </a:endParaRPr>
          </a:p>
          <a:p>
            <a:pPr marL="0" lvl="0" indent="0" algn="l" rtl="0">
              <a:spcBef>
                <a:spcPts val="0"/>
              </a:spcBef>
              <a:spcAft>
                <a:spcPts val="0"/>
              </a:spcAft>
              <a:buNone/>
            </a:pPr>
            <a:r>
              <a:rPr lang="en-GB" sz="2000">
                <a:solidFill>
                  <a:srgbClr val="CACACA"/>
                </a:solidFill>
                <a:latin typeface="Montserrat"/>
                <a:ea typeface="Montserrat"/>
                <a:cs typeface="Montserrat"/>
                <a:sym typeface="Montserrat"/>
              </a:rPr>
              <a:t>Configuring Email clients</a:t>
            </a:r>
            <a:endParaRPr sz="32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CACACA"/>
              </a:solidFill>
              <a:latin typeface="Average"/>
              <a:ea typeface="Average"/>
              <a:cs typeface="Average"/>
              <a:sym typeface="Average"/>
            </a:endParaRPr>
          </a:p>
        </p:txBody>
      </p:sp>
      <p:sp>
        <p:nvSpPr>
          <p:cNvPr id="241" name="Google Shape;241;p18"/>
          <p:cNvSpPr txBox="1"/>
          <p:nvPr/>
        </p:nvSpPr>
        <p:spPr>
          <a:xfrm>
            <a:off x="4443276"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CACACA"/>
              </a:solidFill>
              <a:latin typeface="Average"/>
              <a:ea typeface="Average"/>
              <a:cs typeface="Average"/>
              <a:sym typeface="Average"/>
            </a:endParaRPr>
          </a:p>
        </p:txBody>
      </p:sp>
      <p:sp>
        <p:nvSpPr>
          <p:cNvPr id="242" name="Google Shape;242;p18"/>
          <p:cNvSpPr txBox="1"/>
          <p:nvPr/>
        </p:nvSpPr>
        <p:spPr>
          <a:xfrm>
            <a:off x="4572001" y="2423075"/>
            <a:ext cx="3018300" cy="1407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sz="700">
              <a:solidFill>
                <a:srgbClr val="FFFFFF"/>
              </a:solidFill>
              <a:latin typeface="Montserrat"/>
              <a:ea typeface="Montserrat"/>
              <a:cs typeface="Montserrat"/>
              <a:sym typeface="Montserrat"/>
            </a:endParaRPr>
          </a:p>
          <a:p>
            <a:pPr marL="0" lvl="0" indent="0" algn="l" rtl="0">
              <a:lnSpc>
                <a:spcPct val="150000"/>
              </a:lnSpc>
              <a:spcBef>
                <a:spcPts val="0"/>
              </a:spcBef>
              <a:spcAft>
                <a:spcPts val="0"/>
              </a:spcAft>
              <a:buNone/>
            </a:pPr>
            <a:endParaRPr sz="700">
              <a:solidFill>
                <a:srgbClr val="FFFFFF"/>
              </a:solidFill>
              <a:latin typeface="Montserrat"/>
              <a:ea typeface="Montserrat"/>
              <a:cs typeface="Montserrat"/>
              <a:sym typeface="Montserrat"/>
            </a:endParaRPr>
          </a:p>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General bouncebacks</a:t>
            </a:r>
            <a:endParaRPr b="1"/>
          </a:p>
        </p:txBody>
      </p:sp>
      <p:sp>
        <p:nvSpPr>
          <p:cNvPr id="330" name="Google Shape;330;p31"/>
          <p:cNvSpPr txBox="1">
            <a:spLocks noGrp="1"/>
          </p:cNvSpPr>
          <p:nvPr>
            <p:ph type="body" idx="1"/>
          </p:nvPr>
        </p:nvSpPr>
        <p:spPr>
          <a:xfrm>
            <a:off x="865800" y="11231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b="1"/>
              <a:t>Email blocked by recipient’s server</a:t>
            </a:r>
            <a:endParaRPr sz="2000" b="1"/>
          </a:p>
          <a:p>
            <a:pPr marL="0" lvl="0" indent="0" algn="l" rtl="0">
              <a:spcBef>
                <a:spcPts val="1600"/>
              </a:spcBef>
              <a:spcAft>
                <a:spcPts val="0"/>
              </a:spcAft>
              <a:buNone/>
            </a:pPr>
            <a:r>
              <a:rPr lang="en-GB" sz="2000"/>
              <a:t>Email bounces due to blocking by the recipient’s server can occur for various reasons, including strict filtering policies, suspicions of spam or malware, or the sender’s server being flagged as untrustworthy.</a:t>
            </a:r>
            <a:endParaRPr sz="2000"/>
          </a:p>
          <a:p>
            <a:pPr marL="0" lvl="0" indent="0" algn="l" rtl="0">
              <a:spcBef>
                <a:spcPts val="1200"/>
              </a:spcBef>
              <a:spcAft>
                <a:spcPts val="0"/>
              </a:spcAft>
              <a:buNone/>
            </a:pPr>
            <a:endParaRPr sz="2000"/>
          </a:p>
          <a:p>
            <a:pPr marL="0" lvl="0" indent="0" algn="l" rtl="0">
              <a:spcBef>
                <a:spcPts val="1200"/>
              </a:spcBef>
              <a:spcAft>
                <a:spcPts val="0"/>
              </a:spcAft>
              <a:buNone/>
            </a:pPr>
            <a:r>
              <a:rPr lang="en-GB" sz="2000"/>
              <a:t>Resolving this issue may involve contacting the recipient to include your email sending IP address to their allowlist so that subsequent emails can be successfully delivered to them.</a:t>
            </a:r>
            <a:endParaRPr sz="2000"/>
          </a:p>
          <a:p>
            <a:pPr marL="0" lvl="0" indent="0" algn="l" rtl="0">
              <a:spcBef>
                <a:spcPts val="1200"/>
              </a:spcBef>
              <a:spcAft>
                <a:spcPts val="0"/>
              </a:spcAft>
              <a:buNone/>
            </a:pPr>
            <a:endParaRPr sz="2000"/>
          </a:p>
          <a:p>
            <a:pPr marL="0" lvl="0" indent="0" algn="l" rtl="0">
              <a:spcBef>
                <a:spcPts val="1200"/>
              </a:spcBef>
              <a:spcAft>
                <a:spcPts val="0"/>
              </a:spcAft>
              <a:buNone/>
            </a:pPr>
            <a:endParaRPr sz="1800"/>
          </a:p>
          <a:p>
            <a:pPr marL="0" lvl="0" indent="0" algn="l" rtl="0">
              <a:spcBef>
                <a:spcPts val="1200"/>
              </a:spcBef>
              <a:spcAft>
                <a:spcPts val="160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Reading log files of EXIM</a:t>
            </a:r>
            <a:endParaRPr b="1"/>
          </a:p>
          <a:p>
            <a:pPr marL="0" lvl="0" indent="0" algn="l" rtl="0">
              <a:spcBef>
                <a:spcPts val="0"/>
              </a:spcBef>
              <a:spcAft>
                <a:spcPts val="0"/>
              </a:spcAft>
              <a:buNone/>
            </a:pPr>
            <a:r>
              <a:rPr lang="en-GB" sz="1900"/>
              <a:t>Path: /var/log/exim_mainlog | grep domainname</a:t>
            </a:r>
            <a:endParaRPr sz="1900"/>
          </a:p>
        </p:txBody>
      </p:sp>
      <p:sp>
        <p:nvSpPr>
          <p:cNvPr id="336" name="Google Shape;336;p32"/>
          <p:cNvSpPr txBox="1">
            <a:spLocks noGrp="1"/>
          </p:cNvSpPr>
          <p:nvPr>
            <p:ph type="body" idx="1"/>
          </p:nvPr>
        </p:nvSpPr>
        <p:spPr>
          <a:xfrm>
            <a:off x="865800" y="11231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100">
              <a:solidFill>
                <a:srgbClr val="188038"/>
              </a:solidFill>
              <a:latin typeface="Roboto Mono"/>
              <a:ea typeface="Roboto Mono"/>
              <a:cs typeface="Roboto Mono"/>
              <a:sym typeface="Roboto Mono"/>
            </a:endParaRPr>
          </a:p>
          <a:p>
            <a:pPr marL="0" lvl="0" indent="0" algn="l" rtl="0">
              <a:spcBef>
                <a:spcPts val="1600"/>
              </a:spcBef>
              <a:spcAft>
                <a:spcPts val="0"/>
              </a:spcAft>
              <a:buNone/>
            </a:pPr>
            <a:endParaRPr sz="1100">
              <a:latin typeface="Roboto Mono"/>
              <a:ea typeface="Roboto Mono"/>
              <a:cs typeface="Roboto Mono"/>
              <a:sym typeface="Roboto Mono"/>
            </a:endParaRPr>
          </a:p>
          <a:p>
            <a:pPr marL="0" lvl="0" indent="0" algn="l" rtl="0">
              <a:spcBef>
                <a:spcPts val="1600"/>
              </a:spcBef>
              <a:spcAft>
                <a:spcPts val="0"/>
              </a:spcAft>
              <a:buNone/>
            </a:pPr>
            <a:r>
              <a:rPr lang="en-GB" sz="1100">
                <a:solidFill>
                  <a:srgbClr val="188038"/>
                </a:solidFill>
                <a:latin typeface="Roboto Mono"/>
                <a:ea typeface="Roboto Mono"/>
                <a:cs typeface="Roboto Mono"/>
                <a:sym typeface="Roboto Mono"/>
              </a:rPr>
              <a:t>1: 2010-09-13 05:00:13 [1487] 1Ov4tU-0000Nz-Rm H=mailhost.domain.com [208.42.54.2]:51792 I=[67.215.162.175]:25 Warning: "SpamAssassin as theuser detected message as NOT spam (0.0)"</a:t>
            </a:r>
            <a:endParaRPr sz="1100">
              <a:solidFill>
                <a:srgbClr val="188038"/>
              </a:solidFill>
              <a:latin typeface="Roboto Mono"/>
              <a:ea typeface="Roboto Mono"/>
              <a:cs typeface="Roboto Mono"/>
              <a:sym typeface="Roboto Mono"/>
            </a:endParaRPr>
          </a:p>
          <a:p>
            <a:pPr marL="0" lvl="0" indent="0" algn="l" rtl="0">
              <a:spcBef>
                <a:spcPts val="1600"/>
              </a:spcBef>
              <a:spcAft>
                <a:spcPts val="0"/>
              </a:spcAft>
              <a:buNone/>
            </a:pPr>
            <a:r>
              <a:rPr lang="en-GB" sz="1100">
                <a:solidFill>
                  <a:srgbClr val="188038"/>
                </a:solidFill>
                <a:latin typeface="Roboto Mono"/>
                <a:ea typeface="Roboto Mono"/>
                <a:cs typeface="Roboto Mono"/>
                <a:sym typeface="Roboto Mono"/>
              </a:rPr>
              <a:t>2: 2010-09-13 05:00:13 [1487] 1Ov4tU-0000Nz-Rm &lt;= maillinglist@domain.com H=mailhost.domain.com [208.42.54.2]:51792 I=[67.215.162.175]:25 P=esmtps X=TLSv1:AES256-SHA:256 CV=no S=21778 id=384a86a39e83be0d9b3a94d1feb3119f@domain.com T="Daily Science Maillinglist: Chameleon" from for user@example.com</a:t>
            </a:r>
            <a:endParaRPr sz="1100">
              <a:solidFill>
                <a:srgbClr val="188038"/>
              </a:solidFill>
              <a:latin typeface="Roboto Mono"/>
              <a:ea typeface="Roboto Mono"/>
              <a:cs typeface="Roboto Mono"/>
              <a:sym typeface="Roboto Mono"/>
            </a:endParaRPr>
          </a:p>
          <a:p>
            <a:pPr marL="0" lvl="0" indent="0" algn="l" rtl="0">
              <a:spcBef>
                <a:spcPts val="1600"/>
              </a:spcBef>
              <a:spcAft>
                <a:spcPts val="0"/>
              </a:spcAft>
              <a:buNone/>
            </a:pPr>
            <a:r>
              <a:rPr lang="en-GB" sz="1100">
                <a:solidFill>
                  <a:srgbClr val="188038"/>
                </a:solidFill>
                <a:latin typeface="Roboto Mono"/>
                <a:ea typeface="Roboto Mono"/>
                <a:cs typeface="Roboto Mono"/>
                <a:sym typeface="Roboto Mono"/>
              </a:rPr>
              <a:t>3: 2010-09-13 05:00:14 [1534] 1Ov4tU-0000Nz-Rm =&gt; user F= P= R=virtual_user T=virtual_userdelivery S=21902 QT=6s DT=0s</a:t>
            </a:r>
            <a:endParaRPr sz="1100">
              <a:solidFill>
                <a:srgbClr val="188038"/>
              </a:solidFill>
              <a:latin typeface="Roboto Mono"/>
              <a:ea typeface="Roboto Mono"/>
              <a:cs typeface="Roboto Mono"/>
              <a:sym typeface="Roboto Mono"/>
            </a:endParaRPr>
          </a:p>
          <a:p>
            <a:pPr marL="0" lvl="0" indent="0" algn="l" rtl="0">
              <a:spcBef>
                <a:spcPts val="1600"/>
              </a:spcBef>
              <a:spcAft>
                <a:spcPts val="0"/>
              </a:spcAft>
              <a:buNone/>
            </a:pPr>
            <a:r>
              <a:rPr lang="en-GB" sz="1100">
                <a:solidFill>
                  <a:srgbClr val="188038"/>
                </a:solidFill>
                <a:latin typeface="Roboto Mono"/>
                <a:ea typeface="Roboto Mono"/>
                <a:cs typeface="Roboto Mono"/>
                <a:sym typeface="Roboto Mono"/>
              </a:rPr>
              <a:t>4: 2010-09-13 05:00:15 [1534] 1Ov4tU-0000Nz-Rm Completed QT=7s</a:t>
            </a:r>
            <a:endParaRPr sz="2000" b="1"/>
          </a:p>
          <a:p>
            <a:pPr marL="0" lvl="0" indent="0" algn="l" rtl="0">
              <a:spcBef>
                <a:spcPts val="1600"/>
              </a:spcBef>
              <a:spcAft>
                <a:spcPts val="0"/>
              </a:spcAft>
              <a:buNone/>
            </a:pPr>
            <a:endParaRPr sz="2000"/>
          </a:p>
          <a:p>
            <a:pPr marL="0" lvl="0" indent="0" algn="l" rtl="0">
              <a:spcBef>
                <a:spcPts val="1200"/>
              </a:spcBef>
              <a:spcAft>
                <a:spcPts val="0"/>
              </a:spcAft>
              <a:buNone/>
            </a:pPr>
            <a:endParaRPr sz="1800"/>
          </a:p>
          <a:p>
            <a:pPr marL="0" lvl="0" indent="0" algn="l" rtl="0">
              <a:spcBef>
                <a:spcPts val="1200"/>
              </a:spcBef>
              <a:spcAft>
                <a:spcPts val="160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3"/>
          <p:cNvSpPr txBox="1">
            <a:spLocks noGrp="1"/>
          </p:cNvSpPr>
          <p:nvPr>
            <p:ph type="title"/>
          </p:nvPr>
        </p:nvSpPr>
        <p:spPr>
          <a:xfrm>
            <a:off x="1297500" y="432025"/>
            <a:ext cx="7038900" cy="462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Knowing the symbols:</a:t>
            </a:r>
            <a:endParaRPr b="1"/>
          </a:p>
          <a:p>
            <a:pPr marL="0" lvl="0" indent="0" algn="l" rtl="0">
              <a:lnSpc>
                <a:spcPct val="115000"/>
              </a:lnSpc>
              <a:spcBef>
                <a:spcPts val="0"/>
              </a:spcBef>
              <a:spcAft>
                <a:spcPts val="0"/>
              </a:spcAft>
              <a:buNone/>
            </a:pPr>
            <a:r>
              <a:rPr lang="en-GB" sz="1900"/>
              <a:t>&lt;=</a:t>
            </a:r>
            <a:endParaRPr sz="1900"/>
          </a:p>
          <a:p>
            <a:pPr marL="0" lvl="0" indent="0" algn="l" rtl="0">
              <a:lnSpc>
                <a:spcPct val="115000"/>
              </a:lnSpc>
              <a:spcBef>
                <a:spcPts val="0"/>
              </a:spcBef>
              <a:spcAft>
                <a:spcPts val="0"/>
              </a:spcAft>
              <a:buNone/>
            </a:pPr>
            <a:r>
              <a:rPr lang="en-GB" sz="1900"/>
              <a:t>Indicates the arrival of a message for incoming mail</a:t>
            </a:r>
            <a:endParaRPr sz="1900"/>
          </a:p>
          <a:p>
            <a:pPr marL="0" lvl="0" indent="0" algn="l" rtl="0">
              <a:lnSpc>
                <a:spcPct val="115000"/>
              </a:lnSpc>
              <a:spcBef>
                <a:spcPts val="0"/>
              </a:spcBef>
              <a:spcAft>
                <a:spcPts val="0"/>
              </a:spcAft>
              <a:buNone/>
            </a:pPr>
            <a:r>
              <a:rPr lang="en-GB" sz="1900"/>
              <a:t>=&gt;</a:t>
            </a:r>
            <a:endParaRPr sz="1900"/>
          </a:p>
          <a:p>
            <a:pPr marL="0" lvl="0" indent="0" algn="l" rtl="0">
              <a:lnSpc>
                <a:spcPct val="115000"/>
              </a:lnSpc>
              <a:spcBef>
                <a:spcPts val="0"/>
              </a:spcBef>
              <a:spcAft>
                <a:spcPts val="0"/>
              </a:spcAft>
              <a:buNone/>
            </a:pPr>
            <a:r>
              <a:rPr lang="en-GB" sz="1900"/>
              <a:t>Shows a normal message delivery for outgoing mail</a:t>
            </a:r>
            <a:endParaRPr sz="1900"/>
          </a:p>
          <a:p>
            <a:pPr marL="0" lvl="0" indent="0" algn="l" rtl="0">
              <a:lnSpc>
                <a:spcPct val="115000"/>
              </a:lnSpc>
              <a:spcBef>
                <a:spcPts val="0"/>
              </a:spcBef>
              <a:spcAft>
                <a:spcPts val="0"/>
              </a:spcAft>
              <a:buNone/>
            </a:pPr>
            <a:r>
              <a:rPr lang="en-GB" sz="1900"/>
              <a:t>-&gt;</a:t>
            </a:r>
            <a:endParaRPr sz="1900"/>
          </a:p>
          <a:p>
            <a:pPr marL="0" lvl="0" indent="0" algn="l" rtl="0">
              <a:lnSpc>
                <a:spcPct val="115000"/>
              </a:lnSpc>
              <a:spcBef>
                <a:spcPts val="0"/>
              </a:spcBef>
              <a:spcAft>
                <a:spcPts val="0"/>
              </a:spcAft>
              <a:buNone/>
            </a:pPr>
            <a:r>
              <a:rPr lang="en-GB" sz="1900"/>
              <a:t>Additional address for the same delivery, i.e. an Email forwarder.</a:t>
            </a:r>
            <a:endParaRPr sz="1900"/>
          </a:p>
          <a:p>
            <a:pPr marL="0" lvl="0" indent="0" algn="l" rtl="0">
              <a:lnSpc>
                <a:spcPct val="115000"/>
              </a:lnSpc>
              <a:spcBef>
                <a:spcPts val="0"/>
              </a:spcBef>
              <a:spcAft>
                <a:spcPts val="0"/>
              </a:spcAft>
              <a:buNone/>
            </a:pPr>
            <a:r>
              <a:rPr lang="en-GB" sz="1900"/>
              <a:t>**</a:t>
            </a:r>
            <a:endParaRPr sz="1900"/>
          </a:p>
          <a:p>
            <a:pPr marL="0" lvl="0" indent="0" algn="l" rtl="0">
              <a:lnSpc>
                <a:spcPct val="115000"/>
              </a:lnSpc>
              <a:spcBef>
                <a:spcPts val="0"/>
              </a:spcBef>
              <a:spcAft>
                <a:spcPts val="0"/>
              </a:spcAft>
              <a:buNone/>
            </a:pPr>
            <a:r>
              <a:rPr lang="en-GB" sz="1900"/>
              <a:t>delivery failed; address bounced</a:t>
            </a:r>
            <a:endParaRPr sz="1900"/>
          </a:p>
          <a:p>
            <a:pPr marL="0" lvl="0" indent="0" algn="l" rtl="0">
              <a:lnSpc>
                <a:spcPct val="115000"/>
              </a:lnSpc>
              <a:spcBef>
                <a:spcPts val="0"/>
              </a:spcBef>
              <a:spcAft>
                <a:spcPts val="0"/>
              </a:spcAft>
              <a:buNone/>
            </a:pPr>
            <a:r>
              <a:rPr lang="en-GB" sz="1900"/>
              <a:t>==</a:t>
            </a:r>
            <a:endParaRPr sz="1900"/>
          </a:p>
          <a:p>
            <a:pPr marL="0" lvl="0" indent="0" algn="l" rtl="0">
              <a:lnSpc>
                <a:spcPct val="115000"/>
              </a:lnSpc>
              <a:spcBef>
                <a:spcPts val="0"/>
              </a:spcBef>
              <a:spcAft>
                <a:spcPts val="0"/>
              </a:spcAft>
              <a:buNone/>
            </a:pPr>
            <a:r>
              <a:rPr lang="en-GB" sz="1900"/>
              <a:t>delivery deferred; temporary problem</a:t>
            </a:r>
            <a:endParaRPr sz="1900"/>
          </a:p>
          <a:p>
            <a:pPr marL="0" lvl="0" indent="0" algn="l" rtl="0">
              <a:lnSpc>
                <a:spcPct val="115000"/>
              </a:lnSpc>
              <a:spcBef>
                <a:spcPts val="0"/>
              </a:spcBef>
              <a:spcAft>
                <a:spcPts val="0"/>
              </a:spcAft>
              <a:buNone/>
            </a:pPr>
            <a:endParaRPr sz="1900"/>
          </a:p>
          <a:p>
            <a:pPr marL="0" lvl="0" indent="0" algn="l" rtl="0">
              <a:spcBef>
                <a:spcPts val="0"/>
              </a:spcBef>
              <a:spcAft>
                <a:spcPts val="0"/>
              </a:spcAft>
              <a:buNone/>
            </a:pPr>
            <a:endParaRPr sz="1900"/>
          </a:p>
        </p:txBody>
      </p:sp>
      <p:sp>
        <p:nvSpPr>
          <p:cNvPr id="342" name="Google Shape;342;p33"/>
          <p:cNvSpPr txBox="1">
            <a:spLocks noGrp="1"/>
          </p:cNvSpPr>
          <p:nvPr>
            <p:ph type="body" idx="1"/>
          </p:nvPr>
        </p:nvSpPr>
        <p:spPr>
          <a:xfrm>
            <a:off x="865800" y="11231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100">
              <a:solidFill>
                <a:srgbClr val="188038"/>
              </a:solidFill>
              <a:latin typeface="Roboto Mono"/>
              <a:ea typeface="Roboto Mono"/>
              <a:cs typeface="Roboto Mono"/>
              <a:sym typeface="Roboto Mono"/>
            </a:endParaRPr>
          </a:p>
          <a:p>
            <a:pPr marL="0" lvl="0" indent="0" algn="l" rtl="0">
              <a:spcBef>
                <a:spcPts val="1600"/>
              </a:spcBef>
              <a:spcAft>
                <a:spcPts val="0"/>
              </a:spcAft>
              <a:buNone/>
            </a:pPr>
            <a:endParaRPr sz="2000" b="1"/>
          </a:p>
          <a:p>
            <a:pPr marL="0" lvl="0" indent="0" algn="l" rtl="0">
              <a:spcBef>
                <a:spcPts val="1600"/>
              </a:spcBef>
              <a:spcAft>
                <a:spcPts val="0"/>
              </a:spcAft>
              <a:buNone/>
            </a:pPr>
            <a:endParaRPr sz="2000"/>
          </a:p>
          <a:p>
            <a:pPr marL="0" lvl="0" indent="0" algn="l" rtl="0">
              <a:spcBef>
                <a:spcPts val="1200"/>
              </a:spcBef>
              <a:spcAft>
                <a:spcPts val="0"/>
              </a:spcAft>
              <a:buNone/>
            </a:pPr>
            <a:endParaRPr sz="1800"/>
          </a:p>
          <a:p>
            <a:pPr marL="0" lvl="0" indent="0" algn="l" rtl="0">
              <a:spcBef>
                <a:spcPts val="12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Additional bounceback logs:</a:t>
            </a:r>
            <a:endParaRPr b="1"/>
          </a:p>
        </p:txBody>
      </p:sp>
      <p:sp>
        <p:nvSpPr>
          <p:cNvPr id="348" name="Google Shape;348;p34"/>
          <p:cNvSpPr txBox="1">
            <a:spLocks noGrp="1"/>
          </p:cNvSpPr>
          <p:nvPr>
            <p:ph type="body" idx="1"/>
          </p:nvPr>
        </p:nvSpPr>
        <p:spPr>
          <a:xfrm>
            <a:off x="865800" y="11231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b="1"/>
              <a:t>Discussion about some additional bounce backs with screenshot:</a:t>
            </a:r>
            <a:endParaRPr sz="2000" b="1"/>
          </a:p>
          <a:p>
            <a:pPr marL="0" lvl="0" indent="0" algn="l" rtl="0">
              <a:spcBef>
                <a:spcPts val="1600"/>
              </a:spcBef>
              <a:spcAft>
                <a:spcPts val="0"/>
              </a:spcAft>
              <a:buNone/>
            </a:pPr>
            <a:endParaRPr sz="2000" b="1"/>
          </a:p>
          <a:p>
            <a:pPr marL="0" lvl="0" indent="0" algn="l" rtl="0">
              <a:spcBef>
                <a:spcPts val="1600"/>
              </a:spcBef>
              <a:spcAft>
                <a:spcPts val="0"/>
              </a:spcAft>
              <a:buNone/>
            </a:pPr>
            <a:endParaRPr sz="2000" b="1"/>
          </a:p>
          <a:p>
            <a:pPr marL="0" lvl="0" indent="0" algn="l" rtl="0">
              <a:spcBef>
                <a:spcPts val="1600"/>
              </a:spcBef>
              <a:spcAft>
                <a:spcPts val="0"/>
              </a:spcAft>
              <a:buNone/>
            </a:pPr>
            <a:endParaRPr sz="2000"/>
          </a:p>
          <a:p>
            <a:pPr marL="0" lvl="0" indent="0" algn="l" rtl="0">
              <a:spcBef>
                <a:spcPts val="1200"/>
              </a:spcBef>
              <a:spcAft>
                <a:spcPts val="0"/>
              </a:spcAft>
              <a:buNone/>
            </a:pPr>
            <a:endParaRPr sz="2000"/>
          </a:p>
          <a:p>
            <a:pPr marL="0" lvl="0" indent="0" algn="l" rtl="0">
              <a:spcBef>
                <a:spcPts val="1200"/>
              </a:spcBef>
              <a:spcAft>
                <a:spcPts val="0"/>
              </a:spcAft>
              <a:buNone/>
            </a:pPr>
            <a:endParaRPr sz="1800"/>
          </a:p>
          <a:p>
            <a:pPr marL="0" lvl="0" indent="0" algn="l" rtl="0">
              <a:spcBef>
                <a:spcPts val="1200"/>
              </a:spcBef>
              <a:spcAft>
                <a:spcPts val="16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Configuring email clients</a:t>
            </a:r>
            <a:endParaRPr b="1"/>
          </a:p>
        </p:txBody>
      </p:sp>
      <p:sp>
        <p:nvSpPr>
          <p:cNvPr id="354" name="Google Shape;354;p35"/>
          <p:cNvSpPr txBox="1">
            <a:spLocks noGrp="1"/>
          </p:cNvSpPr>
          <p:nvPr>
            <p:ph type="body" idx="1"/>
          </p:nvPr>
        </p:nvSpPr>
        <p:spPr>
          <a:xfrm>
            <a:off x="865800" y="11231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b="1" dirty="0"/>
              <a:t>Using the settings to configure as :</a:t>
            </a:r>
            <a:endParaRPr sz="2000" b="1" dirty="0"/>
          </a:p>
          <a:p>
            <a:pPr marL="0" lvl="0" indent="0" algn="l" rtl="0">
              <a:spcBef>
                <a:spcPts val="1600"/>
              </a:spcBef>
              <a:spcAft>
                <a:spcPts val="0"/>
              </a:spcAft>
              <a:buNone/>
            </a:pPr>
            <a:r>
              <a:rPr lang="en-GB" sz="2000" b="1" dirty="0"/>
              <a:t>Outgoing smtp server as our server hostname/IP/mail.domainname.com</a:t>
            </a:r>
            <a:endParaRPr sz="2000" b="1" dirty="0"/>
          </a:p>
          <a:p>
            <a:pPr marL="0" lvl="0" indent="0" algn="l" rtl="0">
              <a:spcBef>
                <a:spcPts val="1600"/>
              </a:spcBef>
              <a:spcAft>
                <a:spcPts val="0"/>
              </a:spcAft>
              <a:buNone/>
            </a:pPr>
            <a:r>
              <a:rPr lang="en-GB" sz="2000" b="1" dirty="0"/>
              <a:t>Ports are used as seen in the next slides seen.</a:t>
            </a:r>
            <a:endParaRPr sz="2000" b="1" dirty="0"/>
          </a:p>
          <a:p>
            <a:pPr marL="0" lvl="0" indent="0" algn="l" rtl="0">
              <a:spcBef>
                <a:spcPts val="1600"/>
              </a:spcBef>
              <a:spcAft>
                <a:spcPts val="0"/>
              </a:spcAft>
              <a:buNone/>
            </a:pPr>
            <a:r>
              <a:rPr lang="en-GB" sz="2000" b="1" u="sng" dirty="0">
                <a:solidFill>
                  <a:schemeClr val="hlink"/>
                </a:solidFill>
                <a:hlinkClick r:id="rId3"/>
              </a:rPr>
              <a:t>https://www.milesweb.in/hosting-faqs/webmail-for-outlook-step-by-step-guide/</a:t>
            </a:r>
            <a:endParaRPr sz="2000" b="1" dirty="0"/>
          </a:p>
          <a:p>
            <a:pPr marL="0" lvl="0" indent="0" algn="l" rtl="0">
              <a:spcBef>
                <a:spcPts val="1600"/>
              </a:spcBef>
              <a:spcAft>
                <a:spcPts val="0"/>
              </a:spcAft>
              <a:buNone/>
            </a:pPr>
            <a:r>
              <a:rPr lang="en-GB" sz="2000" b="1" dirty="0"/>
              <a:t>https://www.milesweb.in/hosting-faqs/configure-emails-with-microsoft-outlook-2016-2019-on-windows/</a:t>
            </a:r>
            <a:endParaRPr sz="2000" b="1" dirty="0"/>
          </a:p>
          <a:p>
            <a:pPr marL="0" lvl="0" indent="0" algn="l" rtl="0">
              <a:spcBef>
                <a:spcPts val="1600"/>
              </a:spcBef>
              <a:spcAft>
                <a:spcPts val="0"/>
              </a:spcAft>
              <a:buNone/>
            </a:pPr>
            <a:endParaRPr sz="2000" dirty="0"/>
          </a:p>
          <a:p>
            <a:pPr marL="0" lvl="0" indent="0" algn="l" rtl="0">
              <a:spcBef>
                <a:spcPts val="1200"/>
              </a:spcBef>
              <a:spcAft>
                <a:spcPts val="0"/>
              </a:spcAft>
              <a:buNone/>
            </a:pPr>
            <a:endParaRPr sz="1800" dirty="0"/>
          </a:p>
          <a:p>
            <a:pPr marL="0" lvl="0" indent="0" algn="l" rtl="0">
              <a:spcBef>
                <a:spcPts val="1200"/>
              </a:spcBef>
              <a:spcAft>
                <a:spcPts val="1600"/>
              </a:spcAft>
              <a:buNone/>
            </a:pP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2">
          <a:extLst>
            <a:ext uri="{FF2B5EF4-FFF2-40B4-BE49-F238E27FC236}">
              <a16:creationId xmlns:a16="http://schemas.microsoft.com/office/drawing/2014/main" id="{E09202C6-82F2-1357-1E6B-F8E4AF400BE2}"/>
            </a:ext>
          </a:extLst>
        </p:cNvPr>
        <p:cNvGrpSpPr/>
        <p:nvPr/>
      </p:nvGrpSpPr>
      <p:grpSpPr>
        <a:xfrm>
          <a:off x="0" y="0"/>
          <a:ext cx="0" cy="0"/>
          <a:chOff x="0" y="0"/>
          <a:chExt cx="0" cy="0"/>
        </a:xfrm>
      </p:grpSpPr>
      <p:sp>
        <p:nvSpPr>
          <p:cNvPr id="353" name="Google Shape;353;p35">
            <a:extLst>
              <a:ext uri="{FF2B5EF4-FFF2-40B4-BE49-F238E27FC236}">
                <a16:creationId xmlns:a16="http://schemas.microsoft.com/office/drawing/2014/main" id="{C27823D9-74D8-FED6-04B3-38D8B29FCA1F}"/>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Configuring email c lie n </a:t>
            </a:r>
            <a:r>
              <a:rPr lang="en-GB" b="1" dirty="0" err="1"/>
              <a:t>ts</a:t>
            </a:r>
            <a:endParaRPr b="1" dirty="0"/>
          </a:p>
        </p:txBody>
      </p:sp>
      <p:sp>
        <p:nvSpPr>
          <p:cNvPr id="354" name="Google Shape;354;p35">
            <a:extLst>
              <a:ext uri="{FF2B5EF4-FFF2-40B4-BE49-F238E27FC236}">
                <a16:creationId xmlns:a16="http://schemas.microsoft.com/office/drawing/2014/main" id="{554F65F3-1CBF-12D2-20B0-31C92CDA54D8}"/>
              </a:ext>
            </a:extLst>
          </p:cNvPr>
          <p:cNvSpPr txBox="1">
            <a:spLocks noGrp="1"/>
          </p:cNvSpPr>
          <p:nvPr>
            <p:ph type="body" idx="1"/>
          </p:nvPr>
        </p:nvSpPr>
        <p:spPr>
          <a:xfrm>
            <a:off x="865800" y="11231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t>SMTP Host :servername.herosite.pro/IP address</a:t>
            </a:r>
          </a:p>
          <a:p>
            <a:pPr marL="0" lvl="0" indent="0" algn="l" rtl="0">
              <a:spcBef>
                <a:spcPts val="0"/>
              </a:spcBef>
              <a:spcAft>
                <a:spcPts val="0"/>
              </a:spcAft>
              <a:buNone/>
            </a:pPr>
            <a:r>
              <a:rPr lang="en-US" sz="2000" b="1" dirty="0"/>
              <a:t>Kindly configure your emails using below settings for without SSL :</a:t>
            </a:r>
          </a:p>
          <a:p>
            <a:pPr marL="0" lvl="0" indent="0" algn="l" rtl="0">
              <a:spcBef>
                <a:spcPts val="0"/>
              </a:spcBef>
              <a:spcAft>
                <a:spcPts val="0"/>
              </a:spcAft>
              <a:buNone/>
            </a:pPr>
            <a:r>
              <a:rPr lang="en-US" sz="2000" b="1" dirty="0"/>
              <a:t>User : Complete email address</a:t>
            </a:r>
          </a:p>
          <a:p>
            <a:pPr marL="0" lvl="0" indent="0" algn="l" rtl="0">
              <a:spcBef>
                <a:spcPts val="0"/>
              </a:spcBef>
              <a:spcAft>
                <a:spcPts val="0"/>
              </a:spcAft>
              <a:buNone/>
            </a:pPr>
            <a:r>
              <a:rPr lang="en-US" sz="2000" b="1" dirty="0"/>
              <a:t>Password : Password for your email account</a:t>
            </a:r>
          </a:p>
          <a:p>
            <a:pPr marL="0" lvl="0" indent="0" algn="l" rtl="0">
              <a:spcBef>
                <a:spcPts val="0"/>
              </a:spcBef>
              <a:spcAft>
                <a:spcPts val="0"/>
              </a:spcAft>
              <a:buNone/>
            </a:pPr>
            <a:r>
              <a:rPr lang="en-US" sz="2000" b="1" dirty="0"/>
              <a:t>Incoming mail server : </a:t>
            </a:r>
            <a:r>
              <a:rPr lang="en-US" sz="2000" b="1" dirty="0" err="1"/>
              <a:t>mail.domainname</a:t>
            </a:r>
            <a:endParaRPr lang="en-US" sz="2000" b="1" dirty="0"/>
          </a:p>
          <a:p>
            <a:pPr marL="0" lvl="0" indent="0" algn="l" rtl="0">
              <a:spcBef>
                <a:spcPts val="0"/>
              </a:spcBef>
              <a:spcAft>
                <a:spcPts val="0"/>
              </a:spcAft>
              <a:buNone/>
            </a:pPr>
            <a:r>
              <a:rPr lang="en-US" sz="2000" b="1" dirty="0"/>
              <a:t>Outgoing mail server : </a:t>
            </a:r>
            <a:r>
              <a:rPr lang="en-US" sz="2000" b="1" dirty="0" err="1"/>
              <a:t>mail.domainname</a:t>
            </a:r>
            <a:endParaRPr lang="en-US" sz="2000" b="1" dirty="0"/>
          </a:p>
          <a:p>
            <a:pPr marL="0" lvl="0" indent="0" algn="l" rtl="0">
              <a:spcBef>
                <a:spcPts val="0"/>
              </a:spcBef>
              <a:spcAft>
                <a:spcPts val="0"/>
              </a:spcAft>
              <a:buNone/>
            </a:pPr>
            <a:r>
              <a:rPr lang="en-US" sz="2000" b="1" dirty="0"/>
              <a:t>POP Port : 110</a:t>
            </a:r>
          </a:p>
          <a:p>
            <a:pPr marL="0" lvl="0" indent="0" algn="l" rtl="0">
              <a:spcBef>
                <a:spcPts val="0"/>
              </a:spcBef>
              <a:spcAft>
                <a:spcPts val="0"/>
              </a:spcAft>
              <a:buNone/>
            </a:pPr>
            <a:r>
              <a:rPr lang="en-US" sz="2000" b="1" dirty="0"/>
              <a:t>IMAP port : 143</a:t>
            </a:r>
          </a:p>
          <a:p>
            <a:pPr marL="0" lvl="0" indent="0" algn="l" rtl="0">
              <a:spcBef>
                <a:spcPts val="0"/>
              </a:spcBef>
              <a:spcAft>
                <a:spcPts val="0"/>
              </a:spcAft>
              <a:buNone/>
            </a:pPr>
            <a:r>
              <a:rPr lang="en-US" sz="2000" b="1" dirty="0"/>
              <a:t>SMTP Port : 25, 587</a:t>
            </a:r>
          </a:p>
          <a:p>
            <a:pPr marL="0" lvl="0" indent="0" algn="l" rtl="0">
              <a:spcBef>
                <a:spcPts val="0"/>
              </a:spcBef>
              <a:spcAft>
                <a:spcPts val="0"/>
              </a:spcAft>
              <a:buNone/>
            </a:pPr>
            <a:r>
              <a:rPr lang="en-US" sz="2000" b="1" dirty="0"/>
              <a:t>SMTP Authentication : Enabled</a:t>
            </a:r>
          </a:p>
          <a:p>
            <a:pPr marL="0" lvl="0" indent="0" algn="l" rtl="0">
              <a:spcBef>
                <a:spcPts val="0"/>
              </a:spcBef>
              <a:spcAft>
                <a:spcPts val="0"/>
              </a:spcAft>
              <a:buNone/>
            </a:pPr>
            <a:r>
              <a:rPr lang="en-US" sz="2000" b="1" dirty="0"/>
              <a:t>SSL : Disabled</a:t>
            </a:r>
            <a:endParaRPr lang="en-US" sz="2000" dirty="0"/>
          </a:p>
          <a:p>
            <a:pPr marL="0" lvl="0" indent="0" algn="l" rtl="0">
              <a:spcBef>
                <a:spcPts val="1200"/>
              </a:spcBef>
              <a:spcAft>
                <a:spcPts val="0"/>
              </a:spcAft>
              <a:buNone/>
            </a:pPr>
            <a:endParaRPr sz="1800" dirty="0"/>
          </a:p>
          <a:p>
            <a:pPr marL="0" lvl="0" indent="0" algn="l" rtl="0">
              <a:spcBef>
                <a:spcPts val="1200"/>
              </a:spcBef>
              <a:spcAft>
                <a:spcPts val="1600"/>
              </a:spcAft>
              <a:buNone/>
            </a:pPr>
            <a:endParaRPr dirty="0"/>
          </a:p>
        </p:txBody>
      </p:sp>
    </p:spTree>
    <p:extLst>
      <p:ext uri="{BB962C8B-B14F-4D97-AF65-F5344CB8AC3E}">
        <p14:creationId xmlns:p14="http://schemas.microsoft.com/office/powerpoint/2010/main" val="22490849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2">
          <a:extLst>
            <a:ext uri="{FF2B5EF4-FFF2-40B4-BE49-F238E27FC236}">
              <a16:creationId xmlns:a16="http://schemas.microsoft.com/office/drawing/2014/main" id="{B122A415-7E2A-32F4-BE13-6EF4858A9E05}"/>
            </a:ext>
          </a:extLst>
        </p:cNvPr>
        <p:cNvGrpSpPr/>
        <p:nvPr/>
      </p:nvGrpSpPr>
      <p:grpSpPr>
        <a:xfrm>
          <a:off x="0" y="0"/>
          <a:ext cx="0" cy="0"/>
          <a:chOff x="0" y="0"/>
          <a:chExt cx="0" cy="0"/>
        </a:xfrm>
      </p:grpSpPr>
      <p:sp>
        <p:nvSpPr>
          <p:cNvPr id="353" name="Google Shape;353;p35">
            <a:extLst>
              <a:ext uri="{FF2B5EF4-FFF2-40B4-BE49-F238E27FC236}">
                <a16:creationId xmlns:a16="http://schemas.microsoft.com/office/drawing/2014/main" id="{34FE4E82-83C5-5037-A38B-924D885037C9}"/>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Configuring email clients</a:t>
            </a:r>
            <a:endParaRPr b="1"/>
          </a:p>
        </p:txBody>
      </p:sp>
      <p:sp>
        <p:nvSpPr>
          <p:cNvPr id="354" name="Google Shape;354;p35">
            <a:extLst>
              <a:ext uri="{FF2B5EF4-FFF2-40B4-BE49-F238E27FC236}">
                <a16:creationId xmlns:a16="http://schemas.microsoft.com/office/drawing/2014/main" id="{58B2FB61-E6C3-A6AD-E434-F153E8A45625}"/>
              </a:ext>
            </a:extLst>
          </p:cNvPr>
          <p:cNvSpPr txBox="1">
            <a:spLocks noGrp="1"/>
          </p:cNvSpPr>
          <p:nvPr>
            <p:ph type="body" idx="1"/>
          </p:nvPr>
        </p:nvSpPr>
        <p:spPr>
          <a:xfrm>
            <a:off x="865800" y="1123150"/>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b="1" dirty="0"/>
              <a:t>User : Complete email address</a:t>
            </a:r>
          </a:p>
          <a:p>
            <a:pPr marL="0" lvl="0" indent="0" algn="l" rtl="0">
              <a:spcBef>
                <a:spcPts val="0"/>
              </a:spcBef>
              <a:spcAft>
                <a:spcPts val="0"/>
              </a:spcAft>
              <a:buNone/>
            </a:pPr>
            <a:r>
              <a:rPr lang="en-US" sz="2000" b="1" dirty="0"/>
              <a:t>Password : Password for your email account</a:t>
            </a:r>
          </a:p>
          <a:p>
            <a:pPr marL="0" lvl="0" indent="0" algn="l" rtl="0">
              <a:spcBef>
                <a:spcPts val="0"/>
              </a:spcBef>
              <a:spcAft>
                <a:spcPts val="0"/>
              </a:spcAft>
              <a:buNone/>
            </a:pPr>
            <a:r>
              <a:rPr lang="en-US" sz="2000" b="1" dirty="0"/>
              <a:t>Incoming mail server : </a:t>
            </a:r>
            <a:r>
              <a:rPr lang="en-US" sz="2000" b="1" dirty="0" err="1"/>
              <a:t>mail.domainname</a:t>
            </a:r>
            <a:endParaRPr lang="en-US" sz="2000" b="1" dirty="0"/>
          </a:p>
          <a:p>
            <a:pPr marL="0" lvl="0" indent="0" algn="l" rtl="0">
              <a:spcBef>
                <a:spcPts val="0"/>
              </a:spcBef>
              <a:spcAft>
                <a:spcPts val="0"/>
              </a:spcAft>
              <a:buNone/>
            </a:pPr>
            <a:r>
              <a:rPr lang="en-US" sz="2000" b="1" dirty="0"/>
              <a:t>Outgoing mail server : </a:t>
            </a:r>
            <a:r>
              <a:rPr lang="en-US" sz="2000" b="1" dirty="0" err="1"/>
              <a:t>mail.domainname</a:t>
            </a:r>
            <a:endParaRPr lang="en-US" sz="2000" b="1" dirty="0"/>
          </a:p>
          <a:p>
            <a:pPr marL="0" lvl="0" indent="0" algn="l" rtl="0">
              <a:spcBef>
                <a:spcPts val="0"/>
              </a:spcBef>
              <a:spcAft>
                <a:spcPts val="0"/>
              </a:spcAft>
              <a:buNone/>
            </a:pPr>
            <a:r>
              <a:rPr lang="en-US" sz="2000" b="1" dirty="0"/>
              <a:t>POP Port : 995</a:t>
            </a:r>
          </a:p>
          <a:p>
            <a:pPr marL="0" lvl="0" indent="0" algn="l" rtl="0">
              <a:spcBef>
                <a:spcPts val="0"/>
              </a:spcBef>
              <a:spcAft>
                <a:spcPts val="0"/>
              </a:spcAft>
              <a:buNone/>
            </a:pPr>
            <a:r>
              <a:rPr lang="en-US" sz="2000" b="1" dirty="0"/>
              <a:t>IMAP port : 993</a:t>
            </a:r>
          </a:p>
          <a:p>
            <a:pPr marL="0" lvl="0" indent="0" algn="l" rtl="0">
              <a:spcBef>
                <a:spcPts val="0"/>
              </a:spcBef>
              <a:spcAft>
                <a:spcPts val="0"/>
              </a:spcAft>
              <a:buNone/>
            </a:pPr>
            <a:r>
              <a:rPr lang="en-US" sz="2000" b="1" dirty="0"/>
              <a:t>SMTP Port : 465</a:t>
            </a:r>
          </a:p>
          <a:p>
            <a:pPr marL="0" lvl="0" indent="0" algn="l" rtl="0">
              <a:spcBef>
                <a:spcPts val="0"/>
              </a:spcBef>
              <a:spcAft>
                <a:spcPts val="0"/>
              </a:spcAft>
              <a:buNone/>
            </a:pPr>
            <a:r>
              <a:rPr lang="en-US" sz="2000" b="1" dirty="0"/>
              <a:t>SMTP Authentication : Enabled</a:t>
            </a:r>
          </a:p>
          <a:p>
            <a:pPr marL="0" lvl="0" indent="0" algn="l" rtl="0">
              <a:spcBef>
                <a:spcPts val="0"/>
              </a:spcBef>
              <a:spcAft>
                <a:spcPts val="0"/>
              </a:spcAft>
              <a:buNone/>
            </a:pPr>
            <a:r>
              <a:rPr lang="en-US" sz="2000" b="1" dirty="0"/>
              <a:t>SSL : Yes</a:t>
            </a:r>
            <a:endParaRPr sz="1800" dirty="0"/>
          </a:p>
          <a:p>
            <a:pPr marL="0" lvl="0" indent="0" algn="l" rtl="0">
              <a:spcBef>
                <a:spcPts val="1200"/>
              </a:spcBef>
              <a:spcAft>
                <a:spcPts val="1600"/>
              </a:spcAft>
              <a:buNone/>
            </a:pPr>
            <a:endParaRPr dirty="0"/>
          </a:p>
        </p:txBody>
      </p:sp>
    </p:spTree>
    <p:extLst>
      <p:ext uri="{BB962C8B-B14F-4D97-AF65-F5344CB8AC3E}">
        <p14:creationId xmlns:p14="http://schemas.microsoft.com/office/powerpoint/2010/main" val="5182689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6"/>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sp>
        <p:nvSpPr>
          <p:cNvPr id="360" name="Google Shape;360;p36"/>
          <p:cNvSpPr txBox="1">
            <a:spLocks noGrp="1"/>
          </p:cNvSpPr>
          <p:nvPr>
            <p:ph type="body" idx="1"/>
          </p:nvPr>
        </p:nvSpPr>
        <p:spPr>
          <a:xfrm>
            <a:off x="645300" y="2644025"/>
            <a:ext cx="3063300" cy="97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grpSp>
        <p:nvGrpSpPr>
          <p:cNvPr id="361" name="Google Shape;361;p36"/>
          <p:cNvGrpSpPr/>
          <p:nvPr/>
        </p:nvGrpSpPr>
        <p:grpSpPr>
          <a:xfrm>
            <a:off x="4066820" y="1553491"/>
            <a:ext cx="3159984" cy="2439109"/>
            <a:chOff x="3553042" y="1657806"/>
            <a:chExt cx="3461100" cy="2671532"/>
          </a:xfrm>
        </p:grpSpPr>
        <p:sp>
          <p:nvSpPr>
            <p:cNvPr id="362" name="Google Shape;362;p3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0" name="Google Shape;370;p36"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71" name="Google Shape;371;p36"/>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36"/>
          <p:cNvGrpSpPr/>
          <p:nvPr/>
        </p:nvGrpSpPr>
        <p:grpSpPr>
          <a:xfrm>
            <a:off x="6762480" y="2546254"/>
            <a:ext cx="1024386" cy="1522884"/>
            <a:chOff x="6505573" y="2745170"/>
            <a:chExt cx="1122000" cy="1668000"/>
          </a:xfrm>
        </p:grpSpPr>
        <p:sp>
          <p:nvSpPr>
            <p:cNvPr id="373" name="Google Shape;373;p36"/>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7" name="Google Shape;377;p36"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78" name="Google Shape;378;p36"/>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36"/>
          <p:cNvGrpSpPr/>
          <p:nvPr/>
        </p:nvGrpSpPr>
        <p:grpSpPr>
          <a:xfrm>
            <a:off x="6405845" y="3121897"/>
            <a:ext cx="520684" cy="1036470"/>
            <a:chOff x="9543736" y="4486132"/>
            <a:chExt cx="570300" cy="1135235"/>
          </a:xfrm>
        </p:grpSpPr>
        <p:sp>
          <p:nvSpPr>
            <p:cNvPr id="380" name="Google Shape;380;p36"/>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6"/>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Google Shape;384;p36"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85" name="Google Shape;385;p36"/>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 name="Google Shape;386;p36"/>
          <p:cNvGrpSpPr/>
          <p:nvPr/>
        </p:nvGrpSpPr>
        <p:grpSpPr>
          <a:xfrm>
            <a:off x="7564804" y="3443361"/>
            <a:ext cx="455496" cy="692277"/>
            <a:chOff x="7384375" y="3728000"/>
            <a:chExt cx="498900" cy="758244"/>
          </a:xfrm>
        </p:grpSpPr>
        <p:sp>
          <p:nvSpPr>
            <p:cNvPr id="387" name="Google Shape;387;p36"/>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6"/>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 name="Google Shape;391;p36"/>
          <p:cNvGrpSpPr/>
          <p:nvPr/>
        </p:nvGrpSpPr>
        <p:grpSpPr>
          <a:xfrm>
            <a:off x="7564836" y="3561758"/>
            <a:ext cx="478081" cy="462776"/>
            <a:chOff x="7384385" y="3857442"/>
            <a:chExt cx="523637" cy="506874"/>
          </a:xfrm>
        </p:grpSpPr>
        <p:sp>
          <p:nvSpPr>
            <p:cNvPr id="392" name="Google Shape;392;p36"/>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36"/>
            <p:cNvGrpSpPr/>
            <p:nvPr/>
          </p:nvGrpSpPr>
          <p:grpSpPr>
            <a:xfrm>
              <a:off x="7384385" y="3857442"/>
              <a:ext cx="523637" cy="498900"/>
              <a:chOff x="7384385" y="3857442"/>
              <a:chExt cx="523637" cy="498900"/>
            </a:xfrm>
          </p:grpSpPr>
          <p:sp>
            <p:nvSpPr>
              <p:cNvPr id="394" name="Google Shape;394;p36"/>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96" name="Google Shape;396;p36"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97" name="Google Shape;397;p36"/>
          <p:cNvGrpSpPr/>
          <p:nvPr/>
        </p:nvGrpSpPr>
        <p:grpSpPr>
          <a:xfrm>
            <a:off x="8110843" y="3443361"/>
            <a:ext cx="435785" cy="692277"/>
            <a:chOff x="7982421" y="3727763"/>
            <a:chExt cx="477311" cy="758244"/>
          </a:xfrm>
        </p:grpSpPr>
        <p:sp>
          <p:nvSpPr>
            <p:cNvPr id="398" name="Google Shape;398;p36"/>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6"/>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6"/>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6"/>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6" name="Google Shape;406;p36"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How do emails work:</a:t>
            </a:r>
            <a:endParaRPr b="1"/>
          </a:p>
        </p:txBody>
      </p:sp>
      <p:sp>
        <p:nvSpPr>
          <p:cNvPr id="248" name="Google Shape;248;p19"/>
          <p:cNvSpPr txBox="1">
            <a:spLocks noGrp="1"/>
          </p:cNvSpPr>
          <p:nvPr>
            <p:ph type="body" idx="1"/>
          </p:nvPr>
        </p:nvSpPr>
        <p:spPr>
          <a:xfrm>
            <a:off x="1046575" y="1046575"/>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900"/>
              <a:t>A user wants to send an email to several recipients, so he accesses the email client program and adds recipients in the To, CC, and BCC fields. He composes the email and clicks the Send button.</a:t>
            </a:r>
            <a:endParaRPr sz="1900"/>
          </a:p>
          <a:p>
            <a:pPr marL="0" lvl="0" indent="0" algn="l" rtl="0">
              <a:spcBef>
                <a:spcPts val="1600"/>
              </a:spcBef>
              <a:spcAft>
                <a:spcPts val="0"/>
              </a:spcAft>
              <a:buNone/>
            </a:pPr>
            <a:r>
              <a:rPr lang="en-GB" sz="2000"/>
              <a:t>Based on the configuration, the email client program sends the email to MTA for further processing. Examples of MTA: Exim, Postfix and Sendmail</a:t>
            </a:r>
            <a:endParaRPr sz="2000"/>
          </a:p>
          <a:p>
            <a:pPr marL="0" lvl="0" indent="0" algn="l" rtl="0">
              <a:spcBef>
                <a:spcPts val="1600"/>
              </a:spcBef>
              <a:spcAft>
                <a:spcPts val="0"/>
              </a:spcAft>
              <a:buNone/>
            </a:pPr>
            <a:r>
              <a:rPr lang="en-GB" sz="2000"/>
              <a:t>MTA performs a DNS lookup to figure out the recipient's address. If the recipient's address is resolved, the MTA packs the email in an envelope and forwards it to the MTA which is authorized to receive the recipient's email.</a:t>
            </a:r>
            <a:endParaRPr sz="2000"/>
          </a:p>
          <a:p>
            <a:pPr marL="0" lvl="0" indent="0" algn="l"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a:p>
        </p:txBody>
      </p:sp>
      <p:sp>
        <p:nvSpPr>
          <p:cNvPr id="254" name="Google Shape;254;p20"/>
          <p:cNvSpPr txBox="1">
            <a:spLocks noGrp="1"/>
          </p:cNvSpPr>
          <p:nvPr>
            <p:ph type="body" idx="1"/>
          </p:nvPr>
        </p:nvSpPr>
        <p:spPr>
          <a:xfrm>
            <a:off x="1046575" y="1046575"/>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900"/>
              <a:t>The SMTP server doesn’t know where to send the email. It just knows the email address of the recipient.</a:t>
            </a:r>
            <a:endParaRPr sz="2000"/>
          </a:p>
          <a:p>
            <a:pPr marL="0" lvl="0" indent="0" algn="l" rtl="0">
              <a:spcBef>
                <a:spcPts val="1600"/>
              </a:spcBef>
              <a:spcAft>
                <a:spcPts val="0"/>
              </a:spcAft>
              <a:buNone/>
            </a:pPr>
            <a:r>
              <a:rPr lang="en-GB" sz="1900"/>
              <a:t>The SMTP server looks up the DNS records of the domain and retrieves the MX records information of the recipient servers (A Records in case no MX record is found).</a:t>
            </a:r>
            <a:endParaRPr sz="1900"/>
          </a:p>
          <a:p>
            <a:pPr marL="0" lvl="0" indent="0" algn="l" rtl="0">
              <a:spcBef>
                <a:spcPts val="1600"/>
              </a:spcBef>
              <a:spcAft>
                <a:spcPts val="0"/>
              </a:spcAft>
              <a:buNone/>
            </a:pPr>
            <a:r>
              <a:rPr lang="en-GB" sz="1900"/>
              <a:t>Then the SMTP Server connects with the Recipient email server MTA and sends the email through the SMTP protocol.</a:t>
            </a:r>
            <a:endParaRPr sz="1900"/>
          </a:p>
          <a:p>
            <a:pPr marL="0" lvl="0" indent="0" algn="l" rtl="0">
              <a:spcBef>
                <a:spcPts val="1600"/>
              </a:spcBef>
              <a:spcAft>
                <a:spcPts val="0"/>
              </a:spcAft>
              <a:buNone/>
            </a:pPr>
            <a:endParaRPr sz="1900"/>
          </a:p>
          <a:p>
            <a:pPr marL="0" lvl="0" indent="0" algn="l" rtl="0">
              <a:spcBef>
                <a:spcPts val="1600"/>
              </a:spcBef>
              <a:spcAft>
                <a:spcPts val="0"/>
              </a:spcAft>
              <a:buNone/>
            </a:pPr>
            <a:endParaRPr b="1">
              <a:solidFill>
                <a:srgbClr val="000000"/>
              </a:solidFill>
              <a:latin typeface="Arial"/>
              <a:ea typeface="Arial"/>
              <a:cs typeface="Arial"/>
              <a:sym typeface="Arial"/>
            </a:endParaRPr>
          </a:p>
          <a:p>
            <a:pPr marL="0" lvl="0" indent="0" algn="l" rtl="0">
              <a:spcBef>
                <a:spcPts val="400"/>
              </a:spcBef>
              <a:spcAft>
                <a:spcPts val="0"/>
              </a:spcAft>
              <a:buNone/>
            </a:pPr>
            <a:endParaRPr sz="1900"/>
          </a:p>
          <a:p>
            <a:pPr marL="0" lvl="0" indent="0" algn="l" rtl="0">
              <a:spcBef>
                <a:spcPts val="1600"/>
              </a:spcBef>
              <a:spcAft>
                <a:spcPts val="0"/>
              </a:spcAft>
              <a:buNone/>
            </a:pPr>
            <a:endParaRPr sz="1900"/>
          </a:p>
          <a:p>
            <a:pPr marL="0" lvl="0" indent="0" algn="l" rtl="0">
              <a:spcBef>
                <a:spcPts val="1600"/>
              </a:spcBef>
              <a:spcAft>
                <a:spcPts val="0"/>
              </a:spcAft>
              <a:buNone/>
            </a:pPr>
            <a:endParaRPr sz="1900"/>
          </a:p>
          <a:p>
            <a:pPr marL="0" lvl="0" indent="0" algn="l" rtl="0">
              <a:spcBef>
                <a:spcPts val="1600"/>
              </a:spcBef>
              <a:spcAft>
                <a:spcPts val="0"/>
              </a:spcAft>
              <a:buNone/>
            </a:pPr>
            <a:r>
              <a:rPr lang="en-GB" sz="2000"/>
              <a:t>Based on the configuration, the email client program sends the email to MTA for further processing. </a:t>
            </a:r>
            <a:endParaRPr sz="2000"/>
          </a:p>
          <a:p>
            <a:pPr marL="0" lvl="0" indent="0" algn="l" rtl="0">
              <a:spcBef>
                <a:spcPts val="1600"/>
              </a:spcBef>
              <a:spcAft>
                <a:spcPts val="0"/>
              </a:spcAft>
              <a:buNone/>
            </a:pPr>
            <a:r>
              <a:rPr lang="en-GB" sz="2000"/>
              <a:t>MTA performs a DNS lookup to figure out the recipient's address. If the recipient's address is resolved, the MTA packs the email in an envelope and forwards it to the MTA which is authorized to receive the recipient's email.</a:t>
            </a:r>
            <a:endParaRPr sz="2000"/>
          </a:p>
          <a:p>
            <a:pPr marL="0" lvl="0" indent="0" algn="l"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Dovecot service/software explained:</a:t>
            </a:r>
            <a:endParaRPr b="1"/>
          </a:p>
        </p:txBody>
      </p:sp>
      <p:sp>
        <p:nvSpPr>
          <p:cNvPr id="260" name="Google Shape;260;p21"/>
          <p:cNvSpPr txBox="1">
            <a:spLocks noGrp="1"/>
          </p:cNvSpPr>
          <p:nvPr>
            <p:ph type="body" idx="1"/>
          </p:nvPr>
        </p:nvSpPr>
        <p:spPr>
          <a:xfrm>
            <a:off x="1046575" y="1046575"/>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t>Dovecot's principal task is sorting the emails received by the mail transfer agent (MTA), e.g. Postfix, and delivering them on demand by each recipient. It separates the mass of emails arriving to Postfix's single mailbox into individual mail boxes for each recipient address and simultaneously listens for requests for new email from recipients' email client packages, e.g. Outlook or Thunderbird.</a:t>
            </a:r>
            <a:endParaRPr sz="2000"/>
          </a:p>
          <a:p>
            <a:pPr marL="0" lvl="0" indent="0" algn="l" rtl="0">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2"/>
          <p:cNvSpPr txBox="1">
            <a:spLocks noGrp="1"/>
          </p:cNvSpPr>
          <p:nvPr>
            <p:ph type="title"/>
          </p:nvPr>
        </p:nvSpPr>
        <p:spPr>
          <a:xfrm>
            <a:off x="1157100" y="874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Understanding the steps:</a:t>
            </a:r>
            <a:endParaRPr/>
          </a:p>
        </p:txBody>
      </p:sp>
      <p:sp>
        <p:nvSpPr>
          <p:cNvPr id="266" name="Google Shape;266;p22"/>
          <p:cNvSpPr txBox="1"/>
          <p:nvPr/>
        </p:nvSpPr>
        <p:spPr>
          <a:xfrm>
            <a:off x="1029450" y="83746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7" name="Google Shape;267;p22"/>
          <p:cNvSpPr txBox="1">
            <a:spLocks noGrp="1"/>
          </p:cNvSpPr>
          <p:nvPr>
            <p:ph type="body" idx="1"/>
          </p:nvPr>
        </p:nvSpPr>
        <p:spPr>
          <a:xfrm>
            <a:off x="1625250" y="587100"/>
            <a:ext cx="6975900" cy="146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a:solidFill>
                  <a:srgbClr val="FFFFFF"/>
                </a:solidFill>
              </a:rPr>
              <a:t>The outgoing SMTP server needs to look up exactly where to send your email, just like a postman may need to consult a map on where to deliver your letter.</a:t>
            </a:r>
            <a:endParaRPr sz="1600">
              <a:solidFill>
                <a:srgbClr val="FFFFFF"/>
              </a:solidFill>
            </a:endParaRPr>
          </a:p>
          <a:p>
            <a:pPr marL="0" lvl="0" indent="0" algn="l" rtl="0">
              <a:spcBef>
                <a:spcPts val="1600"/>
              </a:spcBef>
              <a:spcAft>
                <a:spcPts val="1600"/>
              </a:spcAft>
              <a:buNone/>
            </a:pPr>
            <a:endParaRPr sz="1500">
              <a:solidFill>
                <a:srgbClr val="FFFFFF"/>
              </a:solidFill>
            </a:endParaRPr>
          </a:p>
        </p:txBody>
      </p:sp>
      <p:sp>
        <p:nvSpPr>
          <p:cNvPr id="268" name="Google Shape;268;p22"/>
          <p:cNvSpPr txBox="1"/>
          <p:nvPr/>
        </p:nvSpPr>
        <p:spPr>
          <a:xfrm>
            <a:off x="1029450" y="181921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9" name="Google Shape;269;p22"/>
          <p:cNvSpPr txBox="1">
            <a:spLocks noGrp="1"/>
          </p:cNvSpPr>
          <p:nvPr>
            <p:ph type="body" idx="1"/>
          </p:nvPr>
        </p:nvSpPr>
        <p:spPr>
          <a:xfrm>
            <a:off x="1762350" y="1646275"/>
            <a:ext cx="6446400" cy="8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a:solidFill>
                  <a:srgbClr val="FFFFFF"/>
                </a:solidFill>
              </a:rPr>
              <a:t>DNS Lookup: To find where to send your email, the SMTP contacts the Domain Name System (DNS) to look up the exact IP address to send your email. The DNS is a global network of computers that translates a domain name into an IP address.</a:t>
            </a:r>
            <a:endParaRPr sz="1600">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sz="1500">
              <a:solidFill>
                <a:srgbClr val="FFFFFF"/>
              </a:solidFill>
            </a:endParaRPr>
          </a:p>
        </p:txBody>
      </p:sp>
      <p:sp>
        <p:nvSpPr>
          <p:cNvPr id="270" name="Google Shape;270;p22"/>
          <p:cNvSpPr txBox="1"/>
          <p:nvPr/>
        </p:nvSpPr>
        <p:spPr>
          <a:xfrm>
            <a:off x="1029450" y="309981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71" name="Google Shape;271;p22"/>
          <p:cNvSpPr txBox="1">
            <a:spLocks noGrp="1"/>
          </p:cNvSpPr>
          <p:nvPr>
            <p:ph type="body" idx="1"/>
          </p:nvPr>
        </p:nvSpPr>
        <p:spPr>
          <a:xfrm>
            <a:off x="1826175" y="3216025"/>
            <a:ext cx="6720600" cy="8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a:solidFill>
                  <a:srgbClr val="FFFFFF"/>
                </a:solidFill>
              </a:rPr>
              <a:t>MX records: With the IP address in hand, the SMTP checks the mail exchange (MX) records to get details on where to send the message. MX records specify the mail servers responsible for processing incoming mail for a particular domain.MTA: From there, the SMTP server sends the message to the recipient’s mail transfer agent (MTA) server.</a:t>
            </a:r>
            <a:endParaRPr sz="1600">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sz="14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Project objective</a:t>
            </a:r>
            <a:endParaRPr/>
          </a:p>
        </p:txBody>
      </p:sp>
      <p:sp>
        <p:nvSpPr>
          <p:cNvPr id="277" name="Google Shape;277;p23"/>
          <p:cNvSpPr txBox="1">
            <a:spLocks noGrp="1"/>
          </p:cNvSpPr>
          <p:nvPr>
            <p:ph type="body" idx="1"/>
          </p:nvPr>
        </p:nvSpPr>
        <p:spPr>
          <a:xfrm>
            <a:off x="4018025" y="1567550"/>
            <a:ext cx="4318500" cy="1766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Arial"/>
              <a:ea typeface="Arial"/>
              <a:cs typeface="Arial"/>
              <a:sym typeface="Arial"/>
            </a:endParaRPr>
          </a:p>
          <a:p>
            <a:pPr marL="0" lvl="0" indent="0" algn="l" rtl="0">
              <a:spcBef>
                <a:spcPts val="1600"/>
              </a:spcBef>
              <a:spcAft>
                <a:spcPts val="1600"/>
              </a:spcAft>
              <a:buNone/>
            </a:pPr>
            <a:endParaRPr/>
          </a:p>
        </p:txBody>
      </p:sp>
      <p:pic>
        <p:nvPicPr>
          <p:cNvPr id="278" name="Google Shape;278;p23"/>
          <p:cNvPicPr preferRelativeResize="0"/>
          <p:nvPr/>
        </p:nvPicPr>
        <p:blipFill>
          <a:blip r:embed="rId3">
            <a:alphaModFix/>
          </a:blip>
          <a:stretch>
            <a:fillRect/>
          </a:stretch>
        </p:blipFill>
        <p:spPr>
          <a:xfrm>
            <a:off x="382900" y="165925"/>
            <a:ext cx="8346998" cy="48116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4"/>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p24"/>
          <p:cNvSpPr txBox="1">
            <a:spLocks noGrp="1"/>
          </p:cNvSpPr>
          <p:nvPr>
            <p:ph type="body" idx="1"/>
          </p:nvPr>
        </p:nvSpPr>
        <p:spPr>
          <a:xfrm>
            <a:off x="1042250" y="275075"/>
            <a:ext cx="77004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FFFFFF"/>
                </a:solidFill>
              </a:rPr>
              <a:t>When you send an email to a valid domain, but there are no MX records/ valid A Records for the domain (nothing is returned by the DNS Servers), the email is bounced as undeliverable by the SMTP server itself.</a:t>
            </a:r>
            <a:endParaRPr sz="2300">
              <a:solidFill>
                <a:srgbClr val="FFFFFF"/>
              </a:solidFill>
            </a:endParaRPr>
          </a:p>
          <a:p>
            <a:pPr marL="0" lvl="0" indent="0" algn="l" rtl="0">
              <a:spcBef>
                <a:spcPts val="1600"/>
              </a:spcBef>
              <a:spcAft>
                <a:spcPts val="0"/>
              </a:spcAft>
              <a:buNone/>
            </a:pPr>
            <a:r>
              <a:rPr lang="en-GB" sz="1800">
                <a:solidFill>
                  <a:srgbClr val="FFFFFF"/>
                </a:solidFill>
              </a:rPr>
              <a:t>The SMTP server asks the DNS server, can you tell me the IP address of this server? The DNS server checks its records and returns the IP address of the domain. Now the SMTP server knows the exact address where it is supposed to send the email.</a:t>
            </a:r>
            <a:endParaRPr sz="1800">
              <a:solidFill>
                <a:srgbClr val="FFFFFF"/>
              </a:solidFill>
            </a:endParaRPr>
          </a:p>
          <a:p>
            <a:pPr marL="0" lvl="0" indent="0" algn="l" rtl="0">
              <a:spcBef>
                <a:spcPts val="1600"/>
              </a:spcBef>
              <a:spcAft>
                <a:spcPts val="0"/>
              </a:spcAft>
              <a:buNone/>
            </a:pPr>
            <a:r>
              <a:rPr lang="en-GB" sz="1800">
                <a:solidFill>
                  <a:srgbClr val="FFFFFF"/>
                </a:solidFill>
              </a:rPr>
              <a:t>The router will take the IP address and find the fastest path to the receiver’s SMTP server. The connection (an electrical signal following physical and digital paths) will go into the internet where it will hop over multiple routers located across the world. Consider each router as a rest house for the electrical signal (i.e the connection). The router will tell the signal, this is the path you must follow to reach your destination efficiently.</a:t>
            </a:r>
            <a:endParaRPr sz="1800">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8">
          <a:extLst>
            <a:ext uri="{FF2B5EF4-FFF2-40B4-BE49-F238E27FC236}">
              <a16:creationId xmlns:a16="http://schemas.microsoft.com/office/drawing/2014/main" id="{F4B92EE8-A238-8446-E536-1609340D976E}"/>
            </a:ext>
          </a:extLst>
        </p:cNvPr>
        <p:cNvGrpSpPr/>
        <p:nvPr/>
      </p:nvGrpSpPr>
      <p:grpSpPr>
        <a:xfrm>
          <a:off x="0" y="0"/>
          <a:ext cx="0" cy="0"/>
          <a:chOff x="0" y="0"/>
          <a:chExt cx="0" cy="0"/>
        </a:xfrm>
      </p:grpSpPr>
      <p:sp>
        <p:nvSpPr>
          <p:cNvPr id="259" name="Google Shape;259;p21">
            <a:extLst>
              <a:ext uri="{FF2B5EF4-FFF2-40B4-BE49-F238E27FC236}">
                <a16:creationId xmlns:a16="http://schemas.microsoft.com/office/drawing/2014/main" id="{F5228952-21C1-DB0B-7F89-3B47B16E9A4F}"/>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General Troubleshooting:</a:t>
            </a:r>
            <a:endParaRPr b="1" dirty="0"/>
          </a:p>
        </p:txBody>
      </p:sp>
      <p:sp>
        <p:nvSpPr>
          <p:cNvPr id="260" name="Google Shape;260;p21">
            <a:extLst>
              <a:ext uri="{FF2B5EF4-FFF2-40B4-BE49-F238E27FC236}">
                <a16:creationId xmlns:a16="http://schemas.microsoft.com/office/drawing/2014/main" id="{8352C6FF-884B-5EA9-1B8A-3C65D16BC877}"/>
              </a:ext>
            </a:extLst>
          </p:cNvPr>
          <p:cNvSpPr txBox="1">
            <a:spLocks noGrp="1"/>
          </p:cNvSpPr>
          <p:nvPr>
            <p:ph type="body" idx="1"/>
          </p:nvPr>
        </p:nvSpPr>
        <p:spPr>
          <a:xfrm>
            <a:off x="1046575" y="1046575"/>
            <a:ext cx="7902300" cy="3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Email issues general troubleshooting:</a:t>
            </a:r>
          </a:p>
          <a:p>
            <a:pPr marL="0" lvl="0" indent="0" algn="l" rtl="0">
              <a:spcBef>
                <a:spcPts val="0"/>
              </a:spcBef>
              <a:spcAft>
                <a:spcPts val="0"/>
              </a:spcAft>
              <a:buNone/>
            </a:pPr>
            <a:r>
              <a:rPr lang="en-US" sz="2000" dirty="0"/>
              <a:t>1:MX record</a:t>
            </a:r>
          </a:p>
          <a:p>
            <a:pPr marL="0" lvl="0" indent="0" algn="l" rtl="0">
              <a:spcBef>
                <a:spcPts val="0"/>
              </a:spcBef>
              <a:spcAft>
                <a:spcPts val="0"/>
              </a:spcAft>
              <a:buNone/>
            </a:pPr>
            <a:r>
              <a:rPr lang="en-US" sz="2000" dirty="0"/>
              <a:t>2.Settings in mail client or using webmail</a:t>
            </a:r>
          </a:p>
          <a:p>
            <a:pPr marL="0" lvl="0" indent="0" algn="l" rtl="0">
              <a:spcBef>
                <a:spcPts val="0"/>
              </a:spcBef>
              <a:spcAft>
                <a:spcPts val="0"/>
              </a:spcAft>
              <a:buNone/>
            </a:pPr>
            <a:r>
              <a:rPr lang="en-US" sz="2000" dirty="0"/>
              <a:t>3.Check if mail routing is set.</a:t>
            </a:r>
          </a:p>
          <a:p>
            <a:pPr marL="0" lvl="0" indent="0" algn="l" rtl="0">
              <a:spcBef>
                <a:spcPts val="0"/>
              </a:spcBef>
              <a:spcAft>
                <a:spcPts val="0"/>
              </a:spcAft>
              <a:buNone/>
            </a:pPr>
            <a:r>
              <a:rPr lang="en-US" sz="2000" dirty="0"/>
              <a:t>4.Check the settings in routing if it local or server.</a:t>
            </a:r>
          </a:p>
          <a:p>
            <a:pPr marL="0" lvl="0" indent="0" algn="l" rtl="0">
              <a:spcBef>
                <a:spcPts val="0"/>
              </a:spcBef>
              <a:spcAft>
                <a:spcPts val="0"/>
              </a:spcAft>
              <a:buNone/>
            </a:pPr>
            <a:r>
              <a:rPr lang="en-US" sz="2000" dirty="0"/>
              <a:t>5.Check settings in manage option too</a:t>
            </a:r>
            <a:endParaRPr dirty="0"/>
          </a:p>
        </p:txBody>
      </p:sp>
    </p:spTree>
    <p:extLst>
      <p:ext uri="{BB962C8B-B14F-4D97-AF65-F5344CB8AC3E}">
        <p14:creationId xmlns:p14="http://schemas.microsoft.com/office/powerpoint/2010/main" val="69044542"/>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1957</Words>
  <Application>Microsoft Office PowerPoint</Application>
  <PresentationFormat>On-screen Show (16:9)</PresentationFormat>
  <Paragraphs>182</Paragraphs>
  <Slides>27</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Average</vt:lpstr>
      <vt:lpstr>Arial</vt:lpstr>
      <vt:lpstr>Montserrat</vt:lpstr>
      <vt:lpstr>Lato</vt:lpstr>
      <vt:lpstr>Roboto Mono</vt:lpstr>
      <vt:lpstr>Focus</vt:lpstr>
      <vt:lpstr>Mail working and troubleshooting</vt:lpstr>
      <vt:lpstr>What will we learn</vt:lpstr>
      <vt:lpstr>How do emails work:</vt:lpstr>
      <vt:lpstr>PowerPoint Presentation</vt:lpstr>
      <vt:lpstr>Dovecot service/software explained:</vt:lpstr>
      <vt:lpstr>Understanding the steps:</vt:lpstr>
      <vt:lpstr>Project objective</vt:lpstr>
      <vt:lpstr>PowerPoint Presentation</vt:lpstr>
      <vt:lpstr>General Troubleshooting:</vt:lpstr>
      <vt:lpstr>General Errors:</vt:lpstr>
      <vt:lpstr>General Troubleshooting:</vt:lpstr>
      <vt:lpstr>General Troubleshooting:</vt:lpstr>
      <vt:lpstr>What is an email bounce?</vt:lpstr>
      <vt:lpstr>Bounce backs explained</vt:lpstr>
      <vt:lpstr>PowerPoint Presentation</vt:lpstr>
      <vt:lpstr>rSpam bounceback in mail baby: </vt:lpstr>
      <vt:lpstr>rSpam bounceback in mail baby: </vt:lpstr>
      <vt:lpstr>General bouncebacks</vt:lpstr>
      <vt:lpstr>General bouncebacks</vt:lpstr>
      <vt:lpstr>General bouncebacks</vt:lpstr>
      <vt:lpstr>Reading log files of EXIM Path: /var/log/exim_mainlog | grep domainname</vt:lpstr>
      <vt:lpstr>Knowing the symbols: &lt;= Indicates the arrival of a message for incoming mail =&gt; Shows a normal message delivery for outgoing mail -&gt; Additional address for the same delivery, i.e. an Email forwarder. ** delivery failed; address bounced == delivery deferred; temporary problem  </vt:lpstr>
      <vt:lpstr>Additional bounceback logs:</vt:lpstr>
      <vt:lpstr>Configuring email clients</vt:lpstr>
      <vt:lpstr>Configuring email c lie n ts</vt:lpstr>
      <vt:lpstr>Configuring email clients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Shraddha Bag</cp:lastModifiedBy>
  <cp:revision>3</cp:revision>
  <dcterms:modified xsi:type="dcterms:W3CDTF">2025-02-08T04:12:34Z</dcterms:modified>
</cp:coreProperties>
</file>